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98" r:id="rId2"/>
    <p:sldId id="256" r:id="rId3"/>
    <p:sldId id="257" r:id="rId4"/>
    <p:sldId id="295" r:id="rId5"/>
    <p:sldId id="297" r:id="rId6"/>
    <p:sldId id="260" r:id="rId7"/>
    <p:sldId id="283" r:id="rId8"/>
    <p:sldId id="282" r:id="rId9"/>
    <p:sldId id="284" r:id="rId10"/>
    <p:sldId id="261" r:id="rId11"/>
    <p:sldId id="285" r:id="rId12"/>
    <p:sldId id="259" r:id="rId13"/>
    <p:sldId id="279" r:id="rId14"/>
    <p:sldId id="280" r:id="rId15"/>
    <p:sldId id="258" r:id="rId16"/>
    <p:sldId id="277" r:id="rId17"/>
    <p:sldId id="288" r:id="rId18"/>
    <p:sldId id="289" r:id="rId19"/>
    <p:sldId id="290" r:id="rId20"/>
    <p:sldId id="299" r:id="rId21"/>
    <p:sldId id="267" r:id="rId22"/>
    <p:sldId id="291" r:id="rId23"/>
    <p:sldId id="292"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8"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483B28-980D-4B3A-9B75-6B25BE00DB84}" type="datetimeFigureOut">
              <a:rPr lang="en-US" smtClean="0"/>
              <a:t>11/12/2012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79B8EC-2F8A-45AA-A72E-FD171E6CB2B9}" type="slidenum">
              <a:rPr lang="en-US" smtClean="0"/>
              <a:t>‹#›</a:t>
            </a:fld>
            <a:endParaRPr lang="en-US"/>
          </a:p>
        </p:txBody>
      </p:sp>
    </p:spTree>
    <p:extLst>
      <p:ext uri="{BB962C8B-B14F-4D97-AF65-F5344CB8AC3E}">
        <p14:creationId xmlns:p14="http://schemas.microsoft.com/office/powerpoint/2010/main" val="23858930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0D4BE-AFDD-4D43-AB7A-239BD6C4189E}"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147251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0D4BE-AFDD-4D43-AB7A-239BD6C4189E}"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358650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0D4BE-AFDD-4D43-AB7A-239BD6C4189E}"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45644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0D4BE-AFDD-4D43-AB7A-239BD6C4189E}"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204228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0D4BE-AFDD-4D43-AB7A-239BD6C4189E}" type="datetimeFigureOut">
              <a:rPr lang="en-US" smtClean="0"/>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130217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0D4BE-AFDD-4D43-AB7A-239BD6C4189E}"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58794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0D4BE-AFDD-4D43-AB7A-239BD6C4189E}" type="datetimeFigureOut">
              <a:rPr lang="en-US" smtClean="0"/>
              <a:t>11/12/2012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302399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0D4BE-AFDD-4D43-AB7A-239BD6C4189E}" type="datetimeFigureOut">
              <a:rPr lang="en-US" smtClean="0"/>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128744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0D4BE-AFDD-4D43-AB7A-239BD6C4189E}" type="datetimeFigureOut">
              <a:rPr lang="en-US" smtClean="0"/>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37503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0D4BE-AFDD-4D43-AB7A-239BD6C4189E}"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298586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0D4BE-AFDD-4D43-AB7A-239BD6C4189E}" type="datetimeFigureOut">
              <a:rPr lang="en-US" smtClean="0"/>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FDC41-7036-4D1C-94FC-34F91E46F3EE}" type="slidenum">
              <a:rPr lang="en-US" smtClean="0"/>
              <a:t>‹#›</a:t>
            </a:fld>
            <a:endParaRPr lang="en-US"/>
          </a:p>
        </p:txBody>
      </p:sp>
    </p:spTree>
    <p:extLst>
      <p:ext uri="{BB962C8B-B14F-4D97-AF65-F5344CB8AC3E}">
        <p14:creationId xmlns:p14="http://schemas.microsoft.com/office/powerpoint/2010/main" val="351686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0D4BE-AFDD-4D43-AB7A-239BD6C4189E}" type="datetimeFigureOut">
              <a:rPr lang="en-US" smtClean="0"/>
              <a:t>11/12/2012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FDC41-7036-4D1C-94FC-34F91E46F3EE}" type="slidenum">
              <a:rPr lang="en-US" smtClean="0"/>
              <a:t>‹#›</a:t>
            </a:fld>
            <a:endParaRPr lang="en-US"/>
          </a:p>
        </p:txBody>
      </p:sp>
    </p:spTree>
    <p:extLst>
      <p:ext uri="{BB962C8B-B14F-4D97-AF65-F5344CB8AC3E}">
        <p14:creationId xmlns:p14="http://schemas.microsoft.com/office/powerpoint/2010/main" val="126865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1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jpeg"/></Relationships>
</file>

<file path=ppt/slides/_rels/slide1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12" Type="http://schemas.openxmlformats.org/officeDocument/2006/relationships/image" Target="../media/image81.gif"/><Relationship Id="rId2" Type="http://schemas.openxmlformats.org/officeDocument/2006/relationships/image" Target="../media/image71.jpeg"/><Relationship Id="rId1" Type="http://schemas.openxmlformats.org/officeDocument/2006/relationships/slideLayout" Target="../slideLayouts/slideLayout1.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jpeg"/><Relationship Id="rId9" Type="http://schemas.openxmlformats.org/officeDocument/2006/relationships/image" Target="../media/image78.jpeg"/></Relationships>
</file>

<file path=ppt/slides/_rels/slide1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 Id="rId9" Type="http://schemas.openxmlformats.org/officeDocument/2006/relationships/image" Target="../media/image93.jpeg"/></Relationships>
</file>

<file path=ppt/slides/_rels/slide1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1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1.xml"/><Relationship Id="rId5" Type="http://schemas.openxmlformats.org/officeDocument/2006/relationships/image" Target="../media/image100.jpeg"/><Relationship Id="rId4" Type="http://schemas.openxmlformats.org/officeDocument/2006/relationships/image" Target="../media/image9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RUUExQWFRQUFxgXFxgYFxgUFxgaFxccFBcXGBcXHCYeFxojGRQUHy8gIycpLCwsFx4xNTAqNSYrLCkBCQoKDgwOGg8PGiwkHyQsLCwsLCwsLCwpLCwsKSwpLCwsLCwsLCwsLCwsLCwsLCwsLCwsLCwsLCwsLCwsLCwsLP/AABEIALYBFQMBIgACEQEDEQH/xAAbAAACAwEBAQAAAAAAAAAAAAAEBQIDBgABB//EAD8QAAECBAMFBgQFAgYBBQAAAAEAAgMEESEFEjEGQVFhcRMigZGhsTLB0fAHQlLh8RRyIyRDYqKyFRaCwtLi/8QAGQEAAwEBAQAAAAAAAAAAAAAAAQIDBAAF/8QALBEAAgIBBAECBQQDAQAAAAAAAAECESEDEjFBURMiBGFxgbEjM+HwkaHxFP/aAAwDAQACEQMRAD8AbyMc5YZdqnrIlQkE1LFrWnhROcK7w6rE+C220GtfxVL6I90klmMRRBhuedGglTSFWmZva7GAxpa094XWAj4u59ak0Pmqp6dMaK52uY6e1lLW1AD006D6rdCG1FVBRAHxnV32V8KVe+lyj5CQ3k3TiHlGiYrQhh4Y4GpNumqMgwMtb5jw3efimkRmYIOYlwNLopiSVlEOCaEn6UUi0gkgnjyophpyihIO8VqAOSqiFw0PTf6KiRBmg2a2mLBliO7vE3I/ZbuBMB7Q5pBBFQQvksSA4i3lx+iYYDtO6A/s3khugrUhQ1NLtCNbj6VGmMoqTRBZnxD+lv8AyP0VeHt7T/ELg6ulNG9AUaYayPBFqiUOXa3QD5qb3UVQqpiCUoOTocY8VaTZUuhLyEjyEoww5XOvbMU6qKJHKgZogro75IyBH3JpZCGPO4oKZwyt22KMcxSDqBIntDRljtLEgvyvBI3FMGYqYgBaFLFMLEQE0ukcF74J4gbldbZK+zrNfKxwW0NEvxKWA7zSEmmNoGOFjR3klzJyM80rVvVdtd2dyFTOIVtvCL2fffvaoSHg/wCbehwYjH20VPa8I6zcOaDQ10VomBTVZ6DMPyrjPuG5Z2qCN5iPTQoZ03XelcSfebAISNFibkEhaGk7LCIQa+65Lmvileo8DUPZuEHSwNtB7LtnG1AKAbiFZblSnopbJ4kHCm8GiNG9GyLF83/EzG8o7FmrhVx4DhRfQJuZow01pavGi+J7RzTo0V73fFX2sjprIUhLB7u6mYC/Mo+DLg0OXQ0B/ZAuq42boR04XTRrsuta776eC1Wc02yebovWxlQ9687RKigxgxOiKdBBFwlcJyZy7imEeAaZkaUINa24UQjGHTdf1otA2IKXCqiwWkcE6ZCUQeRla38PJAbRYLVoez4hW3JN4cQN00Q8/NgiyZvBNJp4C9hsdzAscbi9/K3otl2y+P4HE7OaFXUaXelar69CcCAdxHusOqqdiakaZYCVe16qJsodooEqLoiobF81Zmshi4DVMdQPhwrEikb3U9ES1uR1UHhUxRhNNXOPqjBNhwKZjPkM/q1xfU2S+CDWwNCjIcYMFXEe65acmLktqQgZqSzaXUpnF6buY++KqhTzi6h4ffqrw0GuWdQkj7Klzs28evVNJXCHtuaUpRM4UfzKsMYb1ZwXAwubJvBrUKqal8wtr1R8S4+/UpfNAi+ajR4fyl9GLBVEYEZ7LG4RDZxrglMSISb0I47qcua59RupX7qhLQsNjF7eC6trquHEtx910WLUc1mlpyidyWArkI6C/guXYG2jQYe0Swby+Sz2zndiOHOyctng6DQHd8kikY2TtDvDXEeRR8mxSRZjf4jNa90KGKkWzVtVZGPGLzpvJ8T7oGFDDnE9SfFGwhUVG40VVUSzh4Pf6cjxPsoPPFEF9fBBTsYAJuWclSOcvWsKBOLgaCqrOOu4BGmE0EvArdH9iQLLPym0Q0ITaFPtdYOseKYmwhzncPK6qfGI4+KJhPFT3hbxXRow0qFwosjTbv4QhnCdUTOxG0NPT6LPxI/e8UTqsaRZQuyka111X2nZ3CyZeHnqDlC+S4cXOdDawVJcLfVfc8LJENoeKEDjVR1+jOs8lRwwDQKtuD11TQRAVPOFkDSF/wD4oUS7FMLpDc4bmk+ifOjhLNoJoCA4VAL6NHVxoig0gDC8EAgMH+0eqqnJNkMUtU6c0XieL9gxoaKkigHglJeXnM+/BaIadu2K2iiLMEin7WQhgPc7/aPuiYCI2hcSKBLZnHgTlYLbytW6hVBt4Df6W5PABeOh0aDvcLe9fJURZ8EU4gV6m59FGZjFxtwp4Lt6GWlJh0FwGn9oUGRMziBpu5oGXhuqL6fNeFjmuqOoHil3pjek0No0OqgYIpQioVMOerQEURBjgivDVMSaawL5qXuQN4qPmErfDLt9huWiLKtPFtweSUTUPLEPA7lREewOA0tdzHhXkr5mIQ2o1v8AwuijU/fVcXDKd/7armsAsEZEmT8IqOq5TeHDQ0BXizuGSymi/DWAwtOCRzMYseQN9locLlnGFcEGnRZ6egOEWh0UkvcykWZ2MzKHN0oa+aPAa1ga3rXiTvRWJSQDw7i2iWvBBANKbkXk3xlastSqeLiSBT3/AIR7ou5eOgtdrp9+aKdHCaFh+ahe80O4WUZ/DRSsMiwvVxB68E+bg4fWljupaiiMDi/qBHMKliVZlIcJ441++CaSUu80IHqmkWSLRxr4J1g8sGXdQGnkg2HhWZaLirmVbcOVR2icBuPmrcZk88Z1DvN/ZAuwsgH9WouWjmOqZIVsJh4/nNHinMeSnMS4y5mmqWRYEVo74BbxFLeSNwutHEmoAJXUI3SNxsJKuEVtW5soqd9Cb+xX1VsdfP8AYRhhwi+IMpiUIHADQ8qrV/14WTWe6WDFJtMbmY5qp0yeKWGdU4U3VRoTcHdsUqxYCJEhMIrQlx6AfWiO7SyWSkcOixIhNm0YPC59UYp2OmeYy7M5tdAKpPieJuLwxhsBc8a/KivxicBzOB6ffmk2HuqanUla23GBp0I7nbD2wzShNlJkqFJl1MVUk7N1JHkOH0RbShm9QrWj7KZCNBjBRcVBjuB9V5Up7ItFUVoQ4mKEiuqJ7OuqDjy6KdCtWGSM+Ccp4eihMUdruqPJJy8h1Ru+6Jo2KHNrv1WmLMWpGmCl5rlppYKph0oN/wCxVrqVry9lQw7/AL1VSIUx3EeXJcpRuS5JRwN/6iFeAKrjlsUVaRXmsvBdn90fLvLbUIWWvJ6Tiug+PJuy0cLeY8EhnoYY6g3a+S0UtPkLM4rMViPdS2Y/RK40HRi0xREmSDZFS0zatQo/0weK0Xj8PFmtFzv4I4ZpCBi+Xer4U3GjFrW1a1x1rQ8a03ISBhjGd516bz703BERMQy3h0qPRNXgW1Y7g4eWtFS53W+vsjRIBzdaEaLFxNrJhnxAFvLVGwtrKCpdbmhTTsDyqJzksIbiXG3w6V6KmLhLnAGG8UO43/hSg7RQYmZriST4JdAxJ0MlpJoNDy3JgJEpnD3Naczm9Mp9aFFbIYYIsXKB3Rd3QbuhKHjzwcNdei1P4asBMU7zQUt1PqUspNKyeosGiiwTUUXMzA8k7MlZeNkFl+ZjlEohAkL3KQRdGMlqJXi08IQrvC5e4KgGTs+IUNzibgHz3LGTuO5YbWNPeNzvubn3S3aDaBzxQVuaAI3ZvZz/AFItalXUVHkZRwEOj/5cX0F/dQw+paEHiMwGsisAuHWHopYTNHswa34DVPqK0aNB1Y+aaakLwTgHOiQTUOK52YGnVCRO0Ybn1U1FI0bmaN07apVDsWy0NbKyQlM7OqVYtIdnU1sikCT6GTdpwDSlUdLbQl38LHQ8RhM1I8L+wTKU2mgaHMOeR1POip9iTgzVQ8WGjt/RexX5tNClcCYgxPhcD0IB8RqiIERrTQGvKor+3ilBVA03CINQFVAnstL6eRTKOA8U9unRKnyXeprW6fTlmierC1ZITwzUBtr0qiYTbG+hFPqkbZXLEpenFNA/K6lN3ruWpcGGS8DQwg4C9Pu65SkooIPd0K5I2LR8jlZ98OlHLZbPxHzNatoxvxRDZrfHeeSB2a2IdGAjR6w4I4/E/fRo+acY9izWQxDhgQ4bLAD3PF3NIoWejPUztjyAY1jzYJ7OXFXb3uub8NwSlwqL79eaTOme0jNG4OrvvzT+inq+CuiqVsole4aE21H0RBeCOaBm4wqAroLLGhU67LA2IRIbhlq48miqAENtKVcK9Ee+KA490V4jVVma9dxuqoTahbEh6AOBvoajlvVEWBTUX3pvEEN2lW9LjyNvFBzkKHXulxPE0HsmA4g0rGYDXT3VsWITUg6b1TDh8dOKPk4HbPbDYKVPnxJ5LucIS6WRrsfss+ciVNWwmHvnQ/2jn7LcYrs+ZdzYsqMpYACwaOA+fNabBcLhy0BkNgoAL8STqTzUporLKbszS1LyBYDtKyP3T3XjVpsU7DqLIY3hGYCNB7sZnD83IqzCdqhGh0NojbOB3FBxvKOi0x5PYjlre6+c7T4y4upXom+KY1cgG6yzJN74wLr1NQN1E8IVkK5yaHZzZztA2JE3Cy0sxFa0ZRc7gEswXHv6gGHDaW5TlceFFooMuyGOJ3lTk8h7PmuPwXMiuDhTNceI+q6FOdjCblZmeQKDX74rTbXSOfJEH5bHxNvvmlUPDA5oNg4DWlSOio3cVZo0eWKnf1T7veIY5NClCkyTQxTEHSlPJM2bPA6v133KM/pocEUFySBzQ3GjaMsFhHILW8UPimH1cbVBTfDwAAN9lbMwC74bIrgnJ5MJFwKI0ktApzHzUIcpGsOzaa9VoJjEOyflitArodxV0NzCajQ80RkB4bgGYgxQw03AUA+dVoGSLGijbDlanldUF9u6VITVN/2FwjK5tlBv8Tb6pXMWoa6fJNI0yCLb0lmiSEt0wNYovxHKGNiD8w+/RBxYtQ079ERBP+AGmtiCPG3zUIWFOrrYiwHXU8FoepgyR0c5LpIuc2tctLbrrk9hYQ2mgquUfXQrhkSzG0DZruwnh3Bo7pA6bgOKxe0cXO/K06WJ/KOn1QWCSLhHhlwtWpHK58+Slj4ywy79RIG7+Vvikk2wcNRj3z5E0g7/ABM3Oy0OckLOSIoQmr5lwb3fVZJZyboYQU+Urqh3B0Ox0KBc+K43eR0Vc29zQKPLuRXJMaxsyXDxUa6GmvgqJqRcB3a+RSpk6W03HqmMPHHfx+yILAOziC1F72bib/RMHYuCLi/X5b1QKxHUhg9T6kphQV7STlC3GxWEAPBtxceA4JXguzhe6jb/AKn7h0W9k8KMJoAtv/8A05aYxUFb5/B52tqephcfkv2i2hfKkOyZ4JoCQaFp4HkVGQ2ugRgMr8rv0usf3WY22xukPsWEOLrmv6danhUgU5ArEiMRyWKenGTwbIaKcfdyfXZ7EezWEx6Y7KJ28M0rZw480BK4+8DK45m89R0KslcMfNRbu7g5+lNyKjtE9Jwz0UsmGxH9oYhA4b+nRMZnF+zbmaRWhDa89StY3CYcOHQMBe6zbAmqrxrZprZJws54qc1KX1Qc0clZf+HMmBAzfmeanxutHMrDbETr2QgDWy38i3OKqWpCsixfuoVT0mXsLenpolMpCoSHWI1C1800N1WUx+rHh40cPUfYSXao06OJFc3MhgNFn4OKUiuc4V7tuVVbMRi5CwIV723mqdKkaG8hUHaU1rp1sVNm1kxENIbKgaGtyoiLAtVwJ8ERCxSDC0NU0foLJEo8vFj0MW1BYa+qXEvgmgJy+yYO2uYLdm775JfGxmFFqAaO4GyYS2mMpXEidTVNGzFQs1J1DraHcn0GDaqVhbL2xKhQiQFaG08VPUpAEpeSFt1OaZS+X75LOYlMOzwspIrm+W5aCFBysFV01UbIy1KwNM/3ZchoMEkVquWfaTPmbmZHl7tAKWvqdPKt1fiOECNLucLkireVLgDnaiOx+H2RNAC3eP1Ebxwoq5WMWNBbo8ZspG773he8kmjJKUk7r+DBQYFwj5h1BTevDDpFI4OPvVW9hepWJqnTPUi01aA8hKomYQaKnWibsgucQ1rSXHQAVPgAunMCbCP+ZiBhpUMb3nnkdw8yilYJzSRlzCLja5PinMjsfGeA4gsab1NiR0RmE4zDgxAWSwLK3zuu4dd3Fbwz7YoDmnuuGau7pQcNAE6iuDM517mvp8zJSexLa5nuORvmd9K8T6IuUw7tonZwgA0fE4C1Pp7phHmHzDxBhWbx9zULXYXhDIDAAPGl3Hj9FdJQz2ZZajli/qRw7D2wWgNHTjXiefsk20+0QgwzS5cSGj9buP8AY31TLF58NDhmpbvngNS0H3K+T4ziZjxS86CzRua3cB7qMpWaNHTp2/8An9/kHjTLnuLnHM5xqSVEKtr62Cm51FOzcj0NRkhiDoTw5tiPLxG9AOj0XjYyNnWj7TsxtFKTQaHtayMB0B/tv6J5OYQyI0tDqAi9RVfApaZLHAiy+l7Jbf5ssKOb7n8eTvqu2qXJj1dKUfdp/wCB5LbBFjTkjVO7MwAdLFVSM1El3dnGBB/LwcORWkZPE33L10wDqAet0zheGYlrNMx20eIFxhAb3j0VM/CMVpHC46rWTUtBf8cJhppa46EaIc4dDykN7o61ooPQkuDTD4mPZ89ZB8ktxJpyuoCTTQLS4rJGC+maoNw6lK+HEfNLHsq8FTysM9FNSSaAdnJOCYQMVwDiHbwKcPFPImHycMuOdt2girhVpFb862SpuHQi9zntbUjhX0RsMQW/Cxo/9oHyRuznpvyExMcgERXsgvdna1oIYcpdpSp0OiTx8J7alIRhNzOLi4CprqRS4NeKfQZ1u6l9+qMY3NxomuifppOxHJyvZxGjdurfzT2JQNNNSaISYlSXgjciD+XzSMYtiUXrDdeFtV411EKFbPDLF8Vp0DQd3HcnEWYqKKErD/w/NQhxwEJO1Xgzuk2PpSH3R0XL2WfVo/heqVjUfP8AE4RjOpzoPkFbtJhIAhBliwAA9BU+3qnGFyTWDtHkC1b2oON96S4ttEXvIhMabGhe6g60HTevX1JdIx6CzukZmfwOI+I10KG5wcO9laSARz0CObgDITQ6Zjw4Y/SHhz+lBW/RCPbMxgS6I+jjQNDjloNSQLUSKdw7v5WklTcXNmmMtsasbY1jMsyrJPtHOdq81Ft4F6mqTS+Hvd3onW59z8lqJTZxsJgJ1pVxO773BBTEuYhygEDcPmeaaqwKpXb/ANiKaduaK8TT7otTh8MmBDht4d49dwQc7hzYMKrjQe5O/qdyO/D3aaXbEyTBDD/puPwjk7geCZOMHbJ6jlONQNrs/gQgMq74nXPIcERiU5lNBZ1Lf7RxPPgEZOToHw3JvxF9HH5BKXQfie80YwZnE62ufFTcnN5BGK00m/sv71+TDbbYllaIQN3d53T8oPU3PRYkNJNkfjWIGPHc8aOcaCug0HogXxNAFNu2bYJpZ57LW2HzQ8SIrI9hRUVQKNkxDr8lMM9FAPJUw6i4CJAK+HE0Qwd1U2O90UFM+ibGbWuzCDFNa2YTuPAr6ADVfAoMwWuBGoIIX2rZ3E+3gMfxF+osfULRB2jzfi9NRe5djF4QcWIdyOdDrqqIzQ0JrMgmxKSzto4978vIrOQm0dQim5ad7C4/NB4nhLXCoIa7nv681HW092UbvhtfZ7ZcCx2HZ+q9h7N3u5US0+W+Fq6q44s7gsSTPTtDOSwVrRWqNEMDRIG4q5X/APlCU9Mk2HTMUDRUQ4wJ8kFEjEm/7qUNxrQarq8i34D3ReGpVsJipgy9BUm6LhQzUIHDOUcMoZUAu+HnvoOPFc3CrkuPySbahpErnaaOhuY5p5g09inMli/awob8pJe0E0BN9DpzSSg6tErV5NBJSrco3rlXKvoKVXKW2XgNx8mWxCHRpqMzW0JoRe1Gt++aRSeEF8QkAN1LzqBXXXhonmITAJy0IIuebjoPAIuVgdjC7w/3O/8AiD7r0rI7ail5y/p0Z/FITYLDQaijRvp9T9ULs9gYNYzxW5y8zvPyR0rJum4pe6vZtNBz409PCibT78raNFPysA3c/BWb2Ku+yCvUl+DP4q7McrdAb83fQKEy6HKQu0i/E74W/mP0r6BXTmJQZNoc/vvPwsFKn/6iu9fPMbxmJMRTEiGpOg3NG5oUXJo0xgpP5Lj5leMYw+O8uf4NGjfqeaViGSaolsOqsyJDSomy/Dnagh/9NFcchqWHe11K06H3TT8RtowyD2LDd/xAGtG635kr55IxXQogiNpVunK1EPMTBixKuNd7id6PQnp1PcVvdlFd59uC9loRoXU/bmqXNzv5C5V0R1bDd96JR/mVPHFRzclEsO9ShogJtarQy115ChK2LuXDIpoo1Uy1Vlq4Vl0NfUPw1nKwXM4Ot43Xy6Evpn4WtGWLXiPZV03kz/Er9M38M1A5qifZoAjZOBqVWYVXkpryefQAyU5JJtACIcUjUMcR4Cq2PZJNj2H1hvpvY4ebSPmuUrHSoyGEYKIkpCfD+LL3gd5rqCqn4Y5pu0hOdhry0PlVp5FpP1WqMgDuUZRSdmv1nwfLokRxPdaQOYPzU25+Jp0+QC+lnC1JuH0Q2ryD1mujBSco92jHnnlNT0tZOZXAop0huHWjfUrWwpdGQoaVxQv/AKH0jOymysQ0zOa3pVycSuzMNurnOPkPRMmQSiGQ6JHSB6s2I9osGhGVijL+QkXOoFQh/wAOQDIQ6je4f8k02kdSWingx3sUo/Dw/wCRhjjmP/JOv239Sbk7yaygXLxjLLlAJgJGE6I/Nq1pzOOtTw87KGIh8Z4gtOt38q6/fJGOf2EE3ApVx6nTyF0pwPEYcBsWZjuyh5oCbk76NG86BbYqrl4KaknLHb/BoIMiIbA1tmiw+ZJ9Vg9p9uWMcWQKPcO7X8g4n/cSlu1n4hRJmrIYMKEain53Dmdw5BYt5qptmjT09vJdOTz4ji57i5x1J+7BDtHFcpsCBdEoYXroi5z6BDRHVRGbo6NMKuGKNJ/UfRVuYSaK6Z0twogTvspbEoOv2AruyDRfU+KplmXrub77lOI6q45cHjn1VsJihBYjobKCqIYqyOWgVLgr4jlUuGZWVGisIXoYuFOhtX1n8McPIgF50cfay+YSUuXva0auIA8TRffMPkWwILIbRZrQOvE+N1WGEzJ8VLCiN4EPu1Q8KHcoyUb/AIajDYkvkxMgWqiYh1FEcWKqNDslsdMweyEsWRZmAf8ATikjdZ1foFsIMNw31WbfD7LFBwmIX/Jn8LTNaVSQWy3PTWik0A8F41iuEqFN0hbslDhhXigVTWEK6HC4pGFHNcrSqyxcG0ShsS7YCkpGO/I72Q34f0/ooY33/wCxRO2A/wApG/sd7ILYd9JKEeIP/ZVS/TENaHLxUCKvFCh7Pl22OOFsMAtuT4E635aeS+eT88+KavdWmg3N5Ably5aLdUejGCUm+wTsVxgrly4qcJdSMGi5cgFFUSEquwXLlwrJQoF6qMaBqvFy458EuxoAFDsFy5cBhMGXVhYuXJinRAw6rzs1y5AB4YWi8EJerlwrNDsRICJNw66NObyX22PAq3oKLlyp0jzvif3PsG4Uaw+lVc6EuXKL5IyJNavDDXi5A5GU22hBj5SMNWRg3qHaj0WqEoFy5PJ+1BRMSwU2Q1y5SsJMtsvWBcuSMJPKoPhheLkLOYk2qg/5WL/Y72KB2GhVkoXQ/wDYhcuV0/YI0aRkKq5cuUGyiiqP/9k="/>
          <p:cNvSpPr>
            <a:spLocks noChangeAspect="1" noChangeArrowheads="1"/>
          </p:cNvSpPr>
          <p:nvPr/>
        </p:nvSpPr>
        <p:spPr bwMode="auto">
          <a:xfrm>
            <a:off x="155575" y="-830263"/>
            <a:ext cx="2638425"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8238" y="381000"/>
            <a:ext cx="9157315" cy="1523494"/>
          </a:xfrm>
          <a:prstGeom prst="rect">
            <a:avLst/>
          </a:prstGeom>
          <a:noFill/>
        </p:spPr>
        <p:txBody>
          <a:bodyPr wrap="none" rtlCol="0">
            <a:spAutoFit/>
          </a:bodyPr>
          <a:lstStyle/>
          <a:p>
            <a:r>
              <a:rPr lang="en-US" sz="3200" b="1" dirty="0" smtClean="0"/>
              <a:t>The Struggle for </a:t>
            </a:r>
            <a:r>
              <a:rPr lang="en-US" sz="3200" b="1" u="sng" dirty="0" smtClean="0"/>
              <a:t>in the box</a:t>
            </a:r>
            <a:r>
              <a:rPr lang="en-US" sz="3200" b="1" dirty="0" smtClean="0"/>
              <a:t> and </a:t>
            </a:r>
            <a:r>
              <a:rPr lang="en-US" sz="3200" b="1" u="sng" dirty="0" smtClean="0"/>
              <a:t>out the box</a:t>
            </a:r>
            <a:r>
              <a:rPr lang="en-US" sz="3200" b="1" dirty="0" smtClean="0"/>
              <a:t> changed:</a:t>
            </a:r>
          </a:p>
          <a:p>
            <a:r>
              <a:rPr lang="en-US" sz="4300" b="1" dirty="0" smtClean="0"/>
              <a:t>Movement militants wanted a </a:t>
            </a:r>
            <a:r>
              <a:rPr lang="en-US" sz="4300" b="1" u="sng" dirty="0" smtClean="0"/>
              <a:t>new box</a:t>
            </a:r>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53" t="24072" r="43672" b="53598"/>
          <a:stretch/>
        </p:blipFill>
        <p:spPr bwMode="auto">
          <a:xfrm>
            <a:off x="76200" y="1676400"/>
            <a:ext cx="5943600" cy="468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ts2.mm.bing.net/th?id=I.4550634624844409&amp;pid=1.7&amp;w=121&amp;h=15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11" y="1676400"/>
            <a:ext cx="3172989" cy="40383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ts4.mm.bing.net/th?id=I.4585548409275459&amp;pid=1.7&amp;w=229&amp;h=148&amp;c=7&amp;rs=1"/>
          <p:cNvPicPr>
            <a:picLocks noChangeAspect="1" noChangeArrowheads="1"/>
          </p:cNvPicPr>
          <p:nvPr/>
        </p:nvPicPr>
        <p:blipFill rotWithShape="1">
          <a:blip r:embed="rId4">
            <a:extLst>
              <a:ext uri="{28A0092B-C50C-407E-A947-70E740481C1C}">
                <a14:useLocalDpi xmlns:a14="http://schemas.microsoft.com/office/drawing/2010/main" val="0"/>
              </a:ext>
            </a:extLst>
          </a:blip>
          <a:srcRect t="29997" b="35002"/>
          <a:stretch/>
        </p:blipFill>
        <p:spPr bwMode="auto">
          <a:xfrm>
            <a:off x="5666211" y="5865148"/>
            <a:ext cx="3172989" cy="7177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ts2.mm.bing.net/th?id=I.4799158583230657&amp;pid=1.7&amp;w=152&amp;h=150&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524000"/>
            <a:ext cx="14478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76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9" y="152400"/>
            <a:ext cx="9452909" cy="769441"/>
          </a:xfrm>
          <a:prstGeom prst="rect">
            <a:avLst/>
          </a:prstGeom>
          <a:noFill/>
        </p:spPr>
        <p:txBody>
          <a:bodyPr wrap="none" rtlCol="0">
            <a:spAutoFit/>
          </a:bodyPr>
          <a:lstStyle/>
          <a:p>
            <a:r>
              <a:rPr lang="en-US" sz="4300" b="1" dirty="0" smtClean="0"/>
              <a:t>Revolutionary Action Movement (RAM)</a:t>
            </a:r>
            <a:endParaRPr lang="en-US" sz="4300" b="1" dirty="0"/>
          </a:p>
        </p:txBody>
      </p:sp>
      <p:pic>
        <p:nvPicPr>
          <p:cNvPr id="12290" name="Picture 2" descr="http://ts1.mm.bing.net/th?id=H.5045019678081092&amp;pid=1.7&amp;w=89&amp;h=143&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83398"/>
            <a:ext cx="1749426" cy="2810876"/>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7824" r="70859" b="38879"/>
          <a:stretch/>
        </p:blipFill>
        <p:spPr bwMode="auto">
          <a:xfrm>
            <a:off x="3914775" y="983396"/>
            <a:ext cx="5153025" cy="561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descr="http://ts3.mm.bing.net/th?id=H.4957591320789574&amp;pid=1.7&amp;w=100&amp;h=146&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979" y="1028126"/>
            <a:ext cx="1890796" cy="2760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0" y="3951744"/>
            <a:ext cx="4118909" cy="2677656"/>
          </a:xfrm>
          <a:prstGeom prst="rect">
            <a:avLst/>
          </a:prstGeom>
          <a:noFill/>
        </p:spPr>
        <p:txBody>
          <a:bodyPr wrap="square" rtlCol="0">
            <a:spAutoFit/>
          </a:bodyPr>
          <a:lstStyle/>
          <a:p>
            <a:r>
              <a:rPr lang="en-US" sz="2400" b="1" dirty="0" smtClean="0"/>
              <a:t>“RAM…was the result of the new message of Robert F Williams and Malcolm X, trying to put their insights into practice.  From the start RAM aimed at socialist revolution.” </a:t>
            </a:r>
          </a:p>
          <a:p>
            <a:r>
              <a:rPr lang="en-US" sz="2400" b="1" dirty="0" smtClean="0"/>
              <a:t>(1962-1968)</a:t>
            </a:r>
            <a:endParaRPr lang="en-US" sz="2400" b="1" dirty="0"/>
          </a:p>
        </p:txBody>
      </p:sp>
    </p:spTree>
    <p:extLst>
      <p:ext uri="{BB962C8B-B14F-4D97-AF65-F5344CB8AC3E}">
        <p14:creationId xmlns:p14="http://schemas.microsoft.com/office/powerpoint/2010/main" val="3030671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7129" y="304800"/>
            <a:ext cx="6366871" cy="1569660"/>
          </a:xfrm>
          <a:prstGeom prst="rect">
            <a:avLst/>
          </a:prstGeom>
          <a:noFill/>
        </p:spPr>
        <p:txBody>
          <a:bodyPr wrap="none" rtlCol="0">
            <a:spAutoFit/>
          </a:bodyPr>
          <a:lstStyle/>
          <a:p>
            <a:pPr algn="ctr"/>
            <a:r>
              <a:rPr lang="en-US" sz="4800" b="1" dirty="0" smtClean="0"/>
              <a:t>RAM Elected Leadership</a:t>
            </a:r>
            <a:endParaRPr lang="en-US" sz="4800" b="1" dirty="0"/>
          </a:p>
          <a:p>
            <a:pPr algn="ctr"/>
            <a:r>
              <a:rPr lang="en-US" sz="4800" b="1" dirty="0" smtClean="0"/>
              <a:t> Summer 1964</a:t>
            </a:r>
          </a:p>
        </p:txBody>
      </p:sp>
      <p:sp>
        <p:nvSpPr>
          <p:cNvPr id="3" name="TextBox 2"/>
          <p:cNvSpPr txBox="1"/>
          <p:nvPr/>
        </p:nvSpPr>
        <p:spPr>
          <a:xfrm>
            <a:off x="0" y="2251770"/>
            <a:ext cx="9328772" cy="3539430"/>
          </a:xfrm>
          <a:prstGeom prst="rect">
            <a:avLst/>
          </a:prstGeom>
          <a:noFill/>
        </p:spPr>
        <p:txBody>
          <a:bodyPr wrap="none" rtlCol="0">
            <a:spAutoFit/>
          </a:bodyPr>
          <a:lstStyle/>
          <a:p>
            <a:r>
              <a:rPr lang="en-US" sz="3100" b="1" dirty="0" smtClean="0"/>
              <a:t>International Spokesman	Malcolm X</a:t>
            </a:r>
          </a:p>
          <a:p>
            <a:r>
              <a:rPr lang="en-US" sz="3100" b="1" dirty="0" smtClean="0"/>
              <a:t>International Chairman	Robert F Williams</a:t>
            </a:r>
          </a:p>
          <a:p>
            <a:r>
              <a:rPr lang="en-US" sz="3100" b="1" dirty="0" smtClean="0"/>
              <a:t>National Field Chairman	Max Stanford</a:t>
            </a:r>
          </a:p>
          <a:p>
            <a:r>
              <a:rPr lang="en-US" sz="3100" b="1" dirty="0" smtClean="0"/>
              <a:t>Executive Chairman		Don Freeman</a:t>
            </a:r>
          </a:p>
          <a:p>
            <a:r>
              <a:rPr lang="en-US" sz="3100" b="1" dirty="0" smtClean="0"/>
              <a:t>Ideological chairman		James Boggs</a:t>
            </a:r>
          </a:p>
          <a:p>
            <a:r>
              <a:rPr lang="en-US" sz="3100" b="1" dirty="0" smtClean="0"/>
              <a:t>Executive Secretary		Grace Lee Boggs</a:t>
            </a:r>
          </a:p>
          <a:p>
            <a:r>
              <a:rPr lang="en-US" sz="3100" b="1" dirty="0" smtClean="0"/>
              <a:t>Treasurer				Milton Henry/ Paul Brooks</a:t>
            </a:r>
            <a:endParaRPr lang="en-US" sz="3100" b="1" dirty="0"/>
          </a:p>
        </p:txBody>
      </p:sp>
      <p:pic>
        <p:nvPicPr>
          <p:cNvPr id="13314" name="Picture 2" descr="http://www.fahnenkontor24.de/FOTW/images/u/us-af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ts2.mm.bing.net/th?id=I.4933754229359825&amp;pid=1.7&amp;w=158&amp;h=147&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80601"/>
            <a:ext cx="2206625" cy="20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87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3531736" cy="1569660"/>
          </a:xfrm>
          <a:prstGeom prst="rect">
            <a:avLst/>
          </a:prstGeom>
          <a:noFill/>
        </p:spPr>
        <p:txBody>
          <a:bodyPr wrap="none" rtlCol="0">
            <a:spAutoFit/>
          </a:bodyPr>
          <a:lstStyle/>
          <a:p>
            <a:r>
              <a:rPr lang="en-US" sz="9600" b="1" dirty="0" smtClean="0"/>
              <a:t>DRUM</a:t>
            </a:r>
            <a:endParaRPr lang="en-US" sz="9600" b="1" dirty="0"/>
          </a:p>
        </p:txBody>
      </p:sp>
      <p:pic>
        <p:nvPicPr>
          <p:cNvPr id="1026" name="Picture 2" descr="http://ts1.mm.bing.net/th?id=I.4993621800912004&amp;pid=1.7&amp;w=96&amp;h=151&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69" y="4114800"/>
            <a:ext cx="1680631" cy="26434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1.mm.bing.net/th?id=I.5016913414848876&amp;pid=1.7&amp;w=200&amp;h=144&amp;c=7&amp;rs=1"/>
          <p:cNvPicPr>
            <a:picLocks noChangeAspect="1" noChangeArrowheads="1"/>
          </p:cNvPicPr>
          <p:nvPr/>
        </p:nvPicPr>
        <p:blipFill rotWithShape="1">
          <a:blip r:embed="rId3">
            <a:extLst>
              <a:ext uri="{28A0092B-C50C-407E-A947-70E740481C1C}">
                <a14:useLocalDpi xmlns:a14="http://schemas.microsoft.com/office/drawing/2010/main" val="0"/>
              </a:ext>
            </a:extLst>
          </a:blip>
          <a:srcRect l="8624" r="1819"/>
          <a:stretch/>
        </p:blipFill>
        <p:spPr bwMode="auto">
          <a:xfrm>
            <a:off x="3886200" y="2717425"/>
            <a:ext cx="2696221" cy="21676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duct Details"/>
          <p:cNvPicPr>
            <a:picLocks noChangeAspect="1" noChangeArrowheads="1"/>
          </p:cNvPicPr>
          <p:nvPr/>
        </p:nvPicPr>
        <p:blipFill rotWithShape="1">
          <a:blip r:embed="rId4">
            <a:extLst>
              <a:ext uri="{28A0092B-C50C-407E-A947-70E740481C1C}">
                <a14:useLocalDpi xmlns:a14="http://schemas.microsoft.com/office/drawing/2010/main" val="0"/>
              </a:ext>
            </a:extLst>
          </a:blip>
          <a:srcRect l="16931" r="18259"/>
          <a:stretch/>
        </p:blipFill>
        <p:spPr bwMode="auto">
          <a:xfrm>
            <a:off x="2026779" y="4114800"/>
            <a:ext cx="1713259" cy="26434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3.mm.bing.net/th?id=I.4553185816281350&amp;pid=1.7&amp;w=119&amp;h=148&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867" y="224132"/>
            <a:ext cx="1897469" cy="2359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s4.mm.bing.net/th?id=I.5035699576504351&amp;pid=1.7&amp;w=226&amp;h=151&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33" y="1443680"/>
            <a:ext cx="3855267" cy="2575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4.mm.bing.net/th?id=H.4981522877645755&amp;pid=1.7&amp;w=138&amp;h=151&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8529" y="230922"/>
            <a:ext cx="2156710" cy="23598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data:image/jpeg;base64,/9j/4AAQSkZJRgABAQAAAQABAAD/2wCEAAkGBhISERQUExQWFRUWGBgYGBgYFxgXHBgYGBcYGBcXFxgYHCYeFxkkGhgXHy8gIycpLCwsGB4xNTAqNSYrLCkBCQoKDQwNDQ0NDykYFBgpKSkpKSkpKSkpKSkpKSkpKSkpKSkpKSkpKSkpKSkpKSkpKSkpKSkpKSkpKSkpKSkpKf/AABEIAOEA4QMBIgACEQEDEQH/xAAcAAABBQEBAQAAAAAAAAAAAAAEAAMFBgcCAQj/xABEEAABAwIDBQUFBwMBBgcBAAABAgMRACEEEjEFBkFRYRMicYGRBzKhsfAUI0JSwdHhYnKCohZTkrLC8RckM0Njc9IV/8QAFQEBAQAAAAAAAAAAAAAAAAAAAAH/xAAUEQEAAAAAAAAAAAAAAAAAAAAA/9oADAMBAAIRAxEAPwCmo33xzZKe190kXHIxXeJ36xT7S2nMpSsQbUFvVs/s8W4BEKhY/wAhf4zQTGFVNB62mBXaHKdOFVypDDKGoNA42quprhKCKS54UBDbsCuV4gRQPaRTSniaB1bpNMFVJTvCmivhQdzV53Na+4H9yz8YqixWiboJAwqOoUf9RoJEIuPq9VPayfvFf3Vbm01U9oiXFxzNAClJj1rzBupGomdaeKe760BhhQSqSJtJHCj8OqajMPUrg00BLIqRYGlBMD686kWxfyoCWKKa1oZoVIYfD3k0BLSaIS3euEqAFeF6geIGangdKEmVUSKApNcGvUKtSUKCyxSrqlQfN/tCY+8acTyUn0II+ZqG2akzVo9oxyNtCPxKv5VV9kbSCTcWoJRpBiu1n5V2NqoKSIIpgY1JP8UDwPxrtWnCmXMY3F1RSGKbIstPrQCYiCTYelMpYTe1dvPJzQCK8Gh40DJwSb600cGAoEUQTXma4FB0E6Ved3U/+WbH9J+JNUtQq97JTDDf/wBaaAlKaqOMErV4n505tvf1DUpZT2itJPuj99PCqViNsPrJJUR4WE0Fpe9w+FAYdNhaq79scH41ep/eiGNrOpjvet/nQWzDt1KtCBVY2bvIkqhwAX1GnprVrwziVCUkEXuL0BGGGnlR6ONC4du6fD9KNAoCWRRCHDOtMt041rQFBVdt00DTqKB5A7xojNeh2tTT8XoCUGwpymxXZNBZqVKaVBjO++ADmDckXRCx5G/wJrMcOyK1XGF19lxotKTmSoCb3Itfxqg/7LYsKuwvyE/Aa0DKW7V1linmURrrpHL+acdbkWoIvHSWyetE4LYWHdSkh6FQMwylUTwkca5xOCWUQASSeAqwbt7rKWlPYvLS4QCtPZ+6ZMXNBGHZjWGbWoht4gkjNMlIiLcNT6VG7SwweQnskNNGZKkrsQRYRrrVm2vulikKW28+hEiUqUAO0GhggzaYIqAw2z3iHEoOHUGSBJUE5uMpzG9BB4nZWIbBUSco4hXPxqU2fJSiTJI1NB7WYdEFwAA6AKChbwNTOEw3db4d0UDd5PnTu82315UMIUUgIQFxYk5R3ZrxxuCfA1zgd3lYjHKamACSo8QLfGgiMHsxbqglCVKm1gTyHpPzqbXuNikCS1Yzpc1smwthtMNpQ2nKBx4nnNSycOKD54xOwHkAFTZFpukjj/FR6sGZiBPpbSvobb2BCmyAJIuBrpWN7VTClEJPI2OuhItpceooKupgi3CprYW1S0oJPuKsRex4GhHEj4fXramVJtbS1Bp+GIkeFGiq9utje0bBUe8nuny/ip9ugLQKdaFDoN6JYoHzTjfCuAPnTzY0oHGk3PjRKBeh202mn2aB9NdzXKdK6OlBZaVeUqDPcOk/iPpT5anQXoPA4oEXo9JnWgq21t0St1S0rSnNciCTm4kR61L7a3MS8ywpvKgpEKISACI8puPjUr9n7mfrfp4Uf2oQ3bvJI4XvEkR6+lBHbA3TZw4BIC3NcytB4DhXm3t5UsHKhOZevIDlNDL3hZyqUVlEfnSUqPIZVCZqqbQxZcWVnj+1Atp41zEqzOkKiwEWA6TQbmzm4uhPoKew5px40EI/shj/AHafIRQzoyqtYC0cqsCUCo7FMd82oIkAm9/o1dt0MBG0MURybJ8x+9Vd1oJGbqPmNBxNLEbdWX1uNheUhJyBZEhIUc57MGQACdYEXoNtSjKknWOXGq5it+WkrLYFwYOWFQRzJISDrafKmNkY1/FMrTPZtqbAzJUrtAbFQBIESJE662FNp3XZBypQQ2UwlQVGVRIOe3vWERpEigmRj3CEwhS5BMAJBAEfmWL9BQe0tmMPtkLYWLH/ANs2JGvdkVO4TAlKUNp91AsYEknUmliWiNaDAdr4MNuKSFAwTNj01nzoXD7PcX7iFKI/KmdL8ONaptL2ftvPBSISSZIIkEzPO01ctl7Fbw6SpttCSOQiydR0Jueel+FB894LapZ0686umwNuh0QTeqvv6y2naGJDY7vaEgf3AKMeajUdsXHFp0cpoNfbFh40QwNaCwL+dsK5ij29KB5KdPGnkC4ppBp5PCgeAtXbVNTanUCgeQa7psKpzhQWelXlKgw/Zu2EIuXQ4TpGgqbwW8KFXH+SdT4jnWOTFOt49xHurIoNwG1lN99CS4IugRKhwKSbT466da7we8eGhRAU2vi2pCgo/wBISB3/APGaybZm+zjZhyVJ6WIPyPhVi2fvtglq+9K0kiPedSCOR7NXXiD40ExtnHuYt0oCVNYdvvrzgBalC4SOKJtI1jWKjlV7tLezDZA3hyIOuVOVIA/CnzvUI/t4BKjYwCaAl/a7TSu+sA6xc083tJtYlKgRVABLqlE3Jv507htnOqXkTImx5edBdmtoIUcqCVq/pvHidBRK9muSVEADlNV/YOMGGcKRCrx48Ku+JxDikyAEzzvQRey3YcSSASlY7p4idPMSKKxGBaZxaOygFROSAO8haSlSDAiYnXW9QzuLQy8VrULkG1oI5VOs7ebS6mIUmUnNmgJBF4GkzBP8UF62bhEJaJEJA1NkgBIj0EU7gHUuJ+7UFpMwQFAep18RUSVAugAnIpPeTIKVDnlIqYXjgkCVJHIEn0tQSOGygHgocP54igcWuRXjW0Q4JSZifUeIFd4lMDzNBHoxAbVMFVxATEkkwIkgdbkaGo/b++beGZVkS44sJMICF3VcjOopASNZMk3PSnsQTnTHOfnXj2y1PnswJKrc4HEnwoMFx2JW44pxwgrWSpR6kyY5Dh5UKTer/vt7LnsKCtpXbIT78JhSRzKQTKY4jSDwrPxrQa1uw5mw6b8Kn2qr+6bZDCZ5VYGaB9NEDhTCBTyR8qBw04iml08gUDqK7ptNOftQWelSilQfIZrjNRbTUmKWJwEXoAiK8BinQyeVMuJI1oHGV0+85YigmnK6ffhJ50D2BSrMMov10qxbO2qG1EKWmVD3ja/GqxsgqU4lCdVmBUvt5LLbGHA7zzgDiyfwJ0SkAc9b8hQdYFCnXldiAoE+8o5RPGOPnVzdYfCUoUoARcgzeNBNULZmNQlRUk3tr3bTcwNZFXTA7dSpqCBrM8+VB09umlaC686EtIErUrRI6DirkKE2VjMOWChpwLUAYSpJSTfToaj/AGg7bORnDJMJyh1fVSvcB8BfxNRe7e2mGj98gqEWAMfQoNO2G44tKIXYAJ0lWUGdTprr0NXrC4cEQoCNbWE+ArHd296kDFtpSMrapSJP5vd+NvOtewuKskqOooHX0hAEeFNYnE2oLbG3mWxJWEpTqpRihsBmxH3h7rWqU/iV/Ur8o5CgMwbGdWaOgq17M2cG0z+I69OlM7GwMJClC/4RyHOjMe7lQYtNqCJeQVKUrW5jw4D5+tULeP2RsvO9q0vsFG6khIUgq5xIydY9K0No/X15V44ATJ4UFHw+x1MICVQY4jSi20WqwrUhUzbyqKxGDCScun80AwRTo0NICvY+YoOnPdmnUaU0sSmnWxQONop1VcivTQWilXk0qD5Ow6riji6DrUQF04Hr0Eu02ma5ewzcGSnQ60C0+SYmDpfrVq2HuX2xPamER+EiSZ+WlBQ8c42lUIM/KmF4F5QCsiiCJkAkfCltLZ62nnG1CChRB8jr+tXfcnaCVJSmMhTCTBMGeMUFJwGJU0orFlJBA6FQy6HoTTTzxUZPIAeAECtM32wWEdSq0PJlLeSASrXv8I8azR/CLbMLSUmg4UKLwmJcQmEmPE0JRZgJFB46+pxRWsybCfAQI8hTS0zNdM6U4EUFk3K3RQ60/i8SpaMMwk95Opcju5bicpIMcSUjjWkvbq45nZ5WvFKcWE5gkJAATrckZiqPCOtZ87vM5isLhNlMICEBSQ4dS46pZINtEjMDzJHStL9qm9P2LZ6MIheZ91AbzfiDaQErcMaFWg6k8qDL9z8cnEbRT2iO1ASpSZk3R3ioJ0UYBrd93mA8oqBlAgkjQzcCsw3T3LOzcP8A/wBBy+JQ2pTaD7qFLGVObmoBWnO1al7Osd2mF7wSHQolwJGWSoAhRT+EkcOnDSgtIqF20rMoDgPHjEm3Q1NLVAnlUE+uZnjPxohhieMi3HMNfHrNJ1/ugTH815mQJA94zYDh1gWuTrTYRewPK0/pRXiEg39P3pLCT1opLJ0HzNPDCQPr9qCFfw3KhDyP1/FTa8NGnQeVhyB0jjxoTG7PkZhrQAg0+k1HpxQmCQOF7fOjErBiDNASk10dKaCq9zWN6C10q8pUHyIk16ugmn5NEhdAsSCU21EGrfu3vUcsqWkFPvJJgxGonUVVUGgnsKR56UFn3m2phcS+XW0KX3RmhSROX8QTBMR8qN3LRg1uFZcDYSLtqsVdZ4jwqB2BsJtSQ664UJzHvDVOXRQA1Ob5UsXscKUtzDqzpSFLkDKCEKAWY4CFJVHC/Cgs28QaQ+FsrzpVdQAJgjrbWoJ9TT68ilBBJCZVYJkxKjwA40v9p05Ykz1HL6FRThk5tZvQObR2N9ndW2VtuQEkKbUFpUFAEQRxvpQrpERpA9anN3tgOYh0JQhREjMQJyoJuo8BafStT257KcK9h1JYb7N4J7isyrqF+9J7087UGFsGikGL+dW3anshx2Hw/bnIuBK0IJKkD0hUdPjVPd0NBbPZM2gbRDzpAQy268onhkTGbyKp8qJ2NijtXbQddHdkuBB/C23dCP8AlnxVVSw+MUy26lNu0SEKP9EpUUjxUkT0FXf2M4WXsQ6RdLaUj/JcmPJFBf8AfQS02i8KdTMTfKlSonhcC58daK9nhl9eVRASkgpiAZVoJ4J9bgmZsLvI9AYBIupR04BBGnEQTI5X4V3uU8G8UE6BYUk8bxmSD5JMHkYoL5tJ+ER+b5C5qHK5+vWntrPZl5RwEfv9dKHYMCT5dT/H7UHam4nmfr5RTrTQiY8KZaM+PjeKLcWAQnzoHMOmE+N66JppDwyiL8ra1y85A43+FA0pfy/6Un/pr0mwprth19D4x/zCu1kQKCt7ZT2TuYe6rUda7YW2tOYARXu8Ku4oxpB6zI/Q1WMBtkM4osLPddGdB4XspPkRPnQW1tkdfImvFtn8xtzg/tXTNJQsaC33+hSpRSoPjxvZLs+7Uozu5iT/AO2aEZxjwNimrDhd5sSkRDfqaAZndHFnRpXw/euMbsN1hxpLyCkqVMHiLjgDarfs7ejEwO42T0UdKit8toOvusdohKYCgmFZtQY1HOOFBEbF2u12SWFnIpJMKixkyQeYqd2fhm2BkGUhwYgKi8B3DlI1NrpBqjjB3KuRty43otvaw7MjNCgrMM1wrulJixg/zQTmzd3mSApxOZJE24mTa3lVj3Y2DhcS72TmFyJgmQpQNotrrVY2Rv8AIZaS0pkqCZuFASSSZuOtbFubjGn8C28lARmlUWJEKIIJ46UD+xN1mcFnQyFFKjmIUZI7sRMaD9amW2u4DXTEd6eJkegFerR6UDbe0kgZFc4B4Gazf2mezhBQrFsAII7zqOCkjVSeSufOtBxWGHKo/bxKsI+3Ey0sD/hNB83u95UeZ8T/ABWn+x1uV4hH9LZ8gVz8xWYtC5JrU/YuJcxC50QhMeKir5JoLFvk6ftDCJ0StUDXgAR1sflxpnZr4Q+yqYAWkSOGcxI5oJPka83tM45OlmR0uVnjw4eeU8Kf2Hh87oUbhAKuVzaR5zI4FINFWkAqVPM30460gcyjHupsLxP5jfhYX8edJSoTHE/AcT8oopjChKI0t4a0Rxh4JT1uJ6ajrpXWIckwOPyHG9tY9KQTcEdfj/NMqWlMk6mgNabygfC0/tTeM93+CNQRw6kV2y5mEkR51xiECx5X18FfpQAOuz1k20OuaLET+JNEvfX1wrhOEEi51HLhbl/SKdcRQV3bjwjIT7xA56m/lANVjePYnattKRAdAWps/wBaCFBNuChmHn0o/b2IKsSy3fvKUo/2pEE+hIH9wpzbOMQ20FZo7JKzPig/vw6UBW6e1ftGHSoghUQoGxBFripeLetYbuzvW6X1guFOdSlJvoSSY+NX3D71vpHehYAOtqDZKVDfbOgpUHyKy2qdNdKl04YAagkCTMjhyoTD7RUIiwHASAfEaVYsIGVsmbxJAJMzrl6igi9n48pPXnyo7EbRQtxoruQpOh5yI5cuNRDqxmMQkfKu8Awt1wIaQpasyTCUlSoBuYANr0DG0sc3GVCVSQJvYDoL386iVjjpR+3NkPsOQ8hTZVcBdlQOY1HmBUeVUDhQCB8K1z2N7bStleFUq6CVJHEoVr6K+YrIkk11hNpuMupdaUULSbEfVxQfU7OKjukyRRCHxxrPtyd+W9oICVZW8SgXEwFdU8x01HWrih48RB4g6H650B+IEio7ECULHQ/IiKKQ5w4HSfl4009h5B4Gg+YUPEEg90gwZF5Fq2n2Q4LssCXSP/VcUf8AFCco+M+tUz2sbjKw7pxTSZadVKwB7jh100So6dbcq0zYOEOHweGaNilpII07xEq1N7nlQRG8DmbGE/8Axp+a+Wo18p5CrBu+1laK1WkyT/SLX4T142PGq/tds/aREyUojqcyridLjjxA4Gnt59rLwvZKQCvDsFH2pKYsCQWyOMpICikcCJ1oq5YMZlSrXWOXADyo5xVQrG1kBPaBYKSnMFATKSJlMmTJ0gXior/xAwhcLZeCFpMFKhBvwgxPKxJ6URY3XbVHuoCnElSiADOXgTHE8hrHOnHCo/igcZF+liDAnmdBT+HYStE6iLHifr9YoC4UelerTGp1/W3yJNDKcWLJTppP6kQJ6a1HuofWe8sC5gAcNNLSNeOgV5BKjEJkXEz/AD+tLFuQk0Hg8LBmc0c9b6XHHUxGquld7Tehs9PnQUfD4gr2i6f92yADwlxcwehCQPOgduw8vs5hCYLguDJmEnzTP+QpbrYjMcY8YguhIJ5NoAMq4CV/EnhSw7KlM9oZ75U7cXOY/dg/4BBJ8KDI2cORiAgWIXl9D/FaSEnKbzY9DUHjNhlnaDS1XS8FK8Fgd4et/OrDkhJ8D8qDa6VKlQfJrKYNTDiQgNhKpk5lW4nQDnGlRTCZMVJfZikNqKhEnnMA8taADEyFEcq82ZiEB5OYKNzGQgHNByXNsubLPSabfBUVdaO3c3dXiHUjIogqCYFp7qlEybQAnnyoOt98O43jn86AgqVmyiIAVcaE3quzWmbzbkOOLcW0hSyIOUqSFmwkQm0TxnhVAxuzXm1HOytuNQUmB50DKRamVJNEjh1qX2du6XfeMAoKhEa8AZoIrBLU0UupUUrSZSRWqbq+1hp7K3iR2TmgX+BR6nVM+YqgtbKU8y5kSVFrvLKRoNbmOQPS1VxYE2oPqfDrBtzv/Io9ojQGR9a188bqe0l/ClKHCXWhaCe8kf0nj4Gt22VjGn20utrC0rAIUPkeR6UEqvDpWClQBSdQb1G43ZTyUZgAUzpJCraGBY+c1M7Pw5J1kamaf2ivNYaJ+egoM32u6UPpWlBUUtZkoB95QKsqb6SYkcr/AIbTmx9kZMMUPfeLcCi8TJC1Oe+IBPdjuiBoBUhj9gtrUFxCxaeY5HhxN+ppYFKw3kX70QeIP0KCC2Hu0xh0paCnFoSpRSlapCQq2UAEGL8QdY41NNYFltWZDSErgDMECYGneIBjzpgORYcI4RfgTFvAeZ0olOIzCgDxiFEwDx66crgeFgf9VpLZLZSiFG5Mzb0H80E6ZqTwoCkeP6W/SgdcRbW/xqOcbImBM9fHhymdBMJJ40e4vgfrh63+FMr+vh+mUeZoGWCY0N79Y4T8+dzQG338jDiz+FCjy4G//epsgVS/apjg1s90cVjL6kD9aCn7EWRs7DtgHPiXF8ctlKJUZgx92DUrj9pLKuzbbClflBsnziwt41EbuMtqKC45CWGktJAEysgKdNuAlKfWONW3C4xhhBKE2iSYuYHE8beXK1Bnu/L68OvCkqzLSVLVyGaBHgQDUwbpkcRPqJqF3yZLmHLq/eU4lwjklXdCR0AI85qeywmBoBA8hQbTFKlSoPlXDmCLa1qm5W6bTrbbyglb0BKUGCAE2kg2uZM1R92toYPDqLmIZW+tJTkbsEH8xWZnyg68aum7u/isY879oW3hmm0AttoCUJABIKSfeUbi3woLY7tjCMudiCl5dyoNNlaW9ISVARzqu+03a6sM7g1tWVCzayTdFiOUE1B7v7+NdopDgcJW4AkpSFDKISmBIibk249K99rj6V4nC5VBQyKOWdO8NeX8UHp9qSpBVhoJtIcBseVhPwrQ29n9q1DjcSLpVlVbkYJBFYE+juW5xEaQNPWt53W2uXcIwpQAKm06eFBjO1t0+xxgaAkHMpIItlFwOvKjcDtTCoeQw+ypIaStJUiVLcUq6LDQcteFaTvFgkuONqAvdMi3dPvajSAT5UsLsZtpYcSO+LBZAKhF9dYtQZrsHYW0IdQz9y0/IVngEpvAAgqmDwE1ObO9lLCYLyi6R+EHIn/9GtH23h0qS0+B3lWUBxWOJ9DryOulCsOEn3QgeU+HS30KKz/a3s4w7gIbQppcSIBy9Jk1W91xtHB45vDsg5nVhIQSezXPHpAkyLiK20wTBvUnu5sZOYvKSMySQgxfS58aImcOOyaExngTGmaNBzE0EDf4/t+npXG0n5XA0SPifDkI5UwzidfrS31+lAeFTQeJwnEen7cqeQ6K5xC7W1+v4oIJ3D94C+Y+h538x1iKGRjIkEKJBnh52Gn6T0qfSgJ6k/G/7kCovF4NSnpHuITMDiVE38kg+poI93aMyEj64e6DFTOznFAXtP1McBw8qBxGyJ7yZA1IgeomicFiMwiQTJAI49CLwelAVi8TzGnK3z6A8eIrhjEBVxwOnKMw09KZxqzM8h+oNz4A0K1ZSSBMTI9EnrNgf8taKlnHTWW+2fHfdIR+ZYt/aCT801ojuKCbzbW/L66Gse9oOL+0Y/DtG0EFU/1KEze1hRFy3a2ejDstJMFWWVk3kq7yp8z8PCh96sdP3TYGaYMdQbW9abx+2RcJ0i0jnYfCCfBPKo/DPyuRe0368Tx8BrRUXtzBKVhnRqcoPmOAFSbH/pg80C/+I/mlBKk8syB/qSZPLQ03iUFlbjR1bJSP7YlP+kpojcL0q47SlQfMKkjjQ7jQNEuprhTf/agk9z9oNYbFIccQViClICcxClQAQnidR51riMdh1pPa4a8WC2CDHSU/I1imGKkuoUkwUqSQeRFWh/2m4rCrUytCVnVKiYlJ0JAFBZ8dutsx5h10kYcpGYkHIJiRKVW14a0b7NEoXs9sj3kqcB6d8kCOUKFUbbPtMxGJwzjC22wlYEq1IAIMJsINtaitg+0VzAsFlLYXKisKKoiQBEAf00Gv7exmROVKQpSpE8hxgeAigmsa4uTASOv7aVj2L3wx+LdAbUoKIgJbmSPHWK0D2cblqW6o7RUXUlH3aO1cICgZUVFChBi0aXNBoD7v/lG7zK5tx96PjUf9pSnU8eJ14fv8KD2zjuzUhlCC22gJygme6Da8ngOJm96reL22yhP3jqUnKNVCTCSNONwNKC2r2kDp6/Xl61No24HcOplk5HQiApQzJk6zGnnzrNW9uF4/cNOLHBcdmiL6KcideA4VYN3n1NqV2uRGYCCCVG0k5lQJMx4fILSxhAlICVe6AATfpNoInSvVyiJ0A4dKBxe22WkhbjiUJtcqAE8BfytT2G2sh5AW2sLSdCkgjX59KDpOJvr5fv8AtTr2PjS5NgPnHHmOVhQ7y7Rz0prNFz4Wv6p5205cRpQG4VY4+8riOA+pg+NEtXW5pcJ+RFR2GxIUo9Oci58YPCxOUweNO/aAk3MHTUyfCP29KAtZvHr6xUUMIAvu/mMxa9ynT6iuxjiCoz+LobACxNwNVHhXjeLGYzecugM/hSSeUi/nQFTmMLTCvnoJB10KvWmG0AKV1/6onykfDWvMTjUwPA3EWiLyTFgZieVDjEkozEQSEzaNCq4m0cdeIooDbrhbSNRConSypj4xWVbFCcVtVa1EZESRwnKMqQBPOT/FaB7R9qBOz1kHvHJl8QoEGqr7K93kKbcedSFZ+6gKE90GSYPM/KiJl7Z8GUgcI65dOPPr5gV5s/BKQmRciyrxMWjTl9cpXGbFbTORSkW4KKh6Kk+hFRiNoLQb3FiRztJ+HzHjRTGDwxU8JsAsE+AM/p8a53wUBiCsGy25kfmRKfkUj/GpHFYxATKbE8Z6fPh59Kqe08dnMjRMj/iSdP8AhT6caI33NXteUqD5pCK4cmTyFqeBTzHqK4dWI1HqKAVCoIPUfOmd5yrt0qOikpiOQsR4yDXbgB4j1FP7ZQF4eZBU2QdR7q4Hzj0oIxDmYG97U9sjDIcxLKXBKSqCJ6GNOtA5wBqJ8fKm/tBSsKQYKdDNBtOymWWUkNIQ3zhInzOppwbXfZzhjss+Xu9oFZYOpGUyDMc6pf8AtMEJCyQJF0kiTzKeXgadw+9rLhR3oUCReRY2+celAY/u446ov4t5T/NCZQmOPumTHlwqT2XsbDNKlDLfMHKFGPEzTjeLSBcjTmKWExKNAoWNrg2PCglC7e9cvgHhTK3R+YfD96ReHMHzoM53zX9nfSGVKTovLMpCuBynu/Chdlb84hllTKYCTmuklKwpdyqQYPp4RVy3g3TTjCFBYSoT5+tU7aG4GIb92FjoR+9Bat1PaIkApfdUTmlIcJIRaIC5JVNzeBV4wu1goAqtaQoGyp0I+FYHi9jPNmFII+NdYPbL7QhDikjlNuINjbieFB9C4PagKoPGSOH1Fh6UWpKbmSCeOvz0HQVi+E38fUEhxkqjRTcpM84Mg+oq47N30QpAzKKDyWMk+BNvKguDhIUTroRB6EW46D83Gh338qkyIKSOVhx4iwiLWuKimdrgx3hmBnUXTYg/IevOpX7UhZyki9xMaiw9b+lB69iyC3ckkxxNiFCPePIVFIx6krQlQPfLiNI4HLPOMnxTztI48o7bDpGXNOcgGIShBEkD+pSRJ/SobbriApJURCQtWuk5Un4W8SKKz/fLeBT6G2gSpR1HgYA8Zk+VX7YeAVhmcO0rXIAf7jcjyJjz6VSfZ7gUuYhzEqKSUK7gN+8ok5tZJA+dXfG4oEGSLaRKePkI8eQog3GrJGsdf3qsuuRYKCgJM2g94KUZJiISBUinFIIzKIMczy6mBp41DY3F5nbWFpIV8T6xMUUJtDGKQlIJgSfMjW+nDh8KbcYysomMyionxyqr1hIxWIsQUJ94zIvdQ1M3t6+RW3XUhxKcwslXEcvT/vRG6xSpTSoOK8NKlQeiuVaHwFeUqBo1zSpUDzOhr38avrlSpUBVet0qVA4K950qVB6K9pUqBtyo/wDHSpUB40FNYj3VeVKlQdD9KfFKlQL8f+P601iOPgf0pUqAfD+4fH9KK5eP6UqVFNNcfrnXDPuK8f1FKlQLC6Gk9qPClSoiYpUqVB//2Q=="/>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www.hourdetroit.com/core/includes/phpThumb/phpThumb.php?src=/Hour-Detroit/November-2008/Family-Tree/familytree.jpg&amp;w=610&amp;q=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713359"/>
            <a:ext cx="21717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t3.gstatic.com/images?q=tbn:ANd9GcQTgr-cw5wPK1ZENYHvXzagJy1q7pbY-N1P5qTVt2dBhoOMTxZ0y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5" y="4914899"/>
            <a:ext cx="2447925" cy="18669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0" descr="data:image/jpeg;base64,/9j/4AAQSkZJRgABAQAAAQABAAD/2wCEAAkGBhQSERQTExQWFRUVGRwaGBYWGRgYHBohHxwaGxocHx0YHCYgGBojGR0dIS8gIycqLSwtHB4xNTAqNSYsLCkBCQoKBQUFDQUFDSkYEhgpKSkpKSkpKSkpKSkpKSkpKSkpKSkpKSkpKSkpKSkpKSkpKSkpKSkpKSkpKSkpKSkpKf/AABEIAKYAoAMBIgACEQEDEQH/xAAcAAACAgMBAQAAAAAAAAAAAAAFBgQHAAIDAQj/xABCEAACAQIEAwUFBQUHAwUAAAABAhEAAwQSITEFBkETIlFhcQcygZGhFCNSscFCcpLR8BUzQ2KCsuEkU/Fjk6LC0v/EABQBAQAAAAAAAAAAAAAAAAAAAAD/xAAUEQEAAAAAAAAAAAAAAAAAAAAA/9oADAMBAAIRAxEAPwBq437VrNoxbyzsJ+nWgh9qqXDbuXFUm2xZJEajQn5GqPxvEWdyzfKf5VyOKdgFEkDYCTFB9Mcue1eziGyvCmYnzpxxGKVkkDOIlYEz6R1r45wWLKNqzAzMzt5x1r6R9lfMDYrCG2WKso0Yb+uv5UDHiCtzEJFu6G3zTkBjUZgdSBtMRULC4lSLk3Mv3t0ZCSCYbXumQwPppO9EuDYxXa9YZs9zDkKzwVMOuddT1g9D0qPwXhqv9ozf9+6seI03/FrrM0G/BLq3czq1xlJLKxmBsI3gk+BnbpRS1cRZAJJ0mZJnbbp8KhPw8yYYgkQCgGuhHe8NIGkbVHv38hAZZMDKY16SZJj50E3F4mbliIINw7HX3H6VzxHEznhT3dOnzoRhMaWvWwdhcGu0d1htvrI+VELuHhjqu/j50B4V7Xk0L43zJZwo+8bU7KNz/IUBWa44z+7f90/kaQsT7Ute4igeZk/SiPD+f0dCLqwY/Z13oG0RlHoK3WovDOJW71sMjTpqOo9R0qXQe1lavsY0MaGsFBtWV5Ne0Hxly1ZV8XZDqGQuMwO0dSfIDWvpHg3NXDbcWbdy0biqe6iaARJggQdOgqqbHs6FnF3l17B7bKrSGa3mAyloqZyryRh+H4tcTjMQtyzble5aZkllI75gwAD4RMa0Ej2q8ewGNwhbDOpuq4IBQ22I2bKSO9oRtRf2F9pYwN3EG09wPcyWwgEwBLMSxACT18jS1g/ZVh3uZkxF3s2k2ka32bsCDlOZiIg+KjYeNW5wS9Zw+DXDsrhLcWzA2AG+h66zHU0EPk7jSXuI8QuWQzW7jW1z5YAe1bhgfUEQesGu+A401tr4tm284p9JkqhIzXDrogPl86VPZzwQ2L5v2sQ17DYntGyMSpIaTbdkj3ssgxHpQ7gHCriu8uwUB7RZkAgG4xOpGxUAwDGk9aCw+M42UdEIkpmidYDqJiZCkkwY1oIcW6fdT3WUEkjbcEa+Q3pf4j7QbcXHsKCqDsxdYDO6gzlnXuhtYpJxvPbnvljJJjaP10oLUTFKhUll0gzofQU74DF27yh0Cseo2Pn9a+W7vOV5t4mf/P8AXnR7l3mu52gIJVhpE6H18/50H0XxfiIw+Hu3m2toza+UwPnXzHxfnO5ibjOzElpOhJy/+KuHi/MSYrg2Itu2S4bbAnUjQSCSNhpqekikLlDnLheAwSWbuHuXr5Y9uciwDOozE6hRAoE3+0W0kxr4x/XSi+F4u6nY7STrE0d9pdnBX+H28VgbDoGdczdmVWDI1O3vafCq4w+LYATPh40Fx8pcauKe2BKp/u8R5imLj/tNAEW+7oJPWT+lVlY4wEwaAE7EbRJpQvcacvuaCz73PVzOHLsSdjm0/wCKk2faJeU+8SDoDMfnvVULxsgaH4/10r25xs3FYOS0DSPn/P6UF/cF9puZlS4Bvq3l+VPmExi3FDIZBr5PweNkiO6OsmJ8DrV0eyjmWbbJdbciCdNup8KCNxrGoll21Y9mQADqSFnLE96Msx60r8scwYa/m7a89hlgZVulFI3DARqddwaI4/FM+Ls3Gb3biToAFAInQQAINIvM/LlrEYjEHAFR2LsHw7siN3ZzPazEZ7Uhu77y6aQRQWPwXEWruOtW8Jd7WAzO7O1zJAyj3jC6kUZsY3OuohiAPKQSD/Kqx9nHE72BxVpbNo3lbM2KW2O0ZkUAysbBJkAEliSDuALGwoBEqwZCWIbxGYwR5UBLheBCP2me0jaQYYnaBsKAe0hBheF3Xt3QTcuAEKCB3ySdzvE/M0T7cgwFJAElo09B50E5j4d9vtNhs0ZiGUxOUr1I6jUj50FRpij9lOujXIyyY28Ok1H4VwC9iTlSCFIWWMATrTjd5NT+zcaiOHuYW92qlCrBkCqGBK9QpkxsQRXPkF0sYc3Lu1xjAL2092B/iETOu1BufYnjcoa29px1lipH01pZ4lwTFYC5F1IA0lTKnw1/nVq4H2p4XsnYrcUWzlMgHfbVTBnyNL/tB4guJwHbWg+UsrahdpI3VjGpGhigI8l8Mu4vCt2aqbqSyq05GDEW3Unzts0enxqPiMLhVtjhGJXsTh81z7TDFyzwxhY90pCmZBgRtTpyJhDa4dhg8qsM1wxCgZcwMmIIJ0M6GaDczc3YWzjrd+815WyxmtABXAP3YJ97QE+E6UDPieE4e7wtMHaA+zm2ApBnzzT1ObWa+e+auXPsdzJmZp6xA8tZ1NW5h+ereKuG3hD7xkljEeg3qRzFyMMVas2yJZrlsT1guM5/gzUFU8l8OvYztMOiuwjOz/s2wBuxO3p1oRxXgdywMxOZfEfQ+lXVhb/9nYTG2FBBsXWsAqoi4rqGtNcgTmyMEz+MeZpYw72MbhnQWzaZl7oLKwPy90eFBVjXNB4+P9b14W8/zrbFYc23ZD+yYrTNQScNiSoOmv8AW9Wh7KMYzXTbMtmXKQDEzoRP9RVUDT89as32LWc2MVdQYOukjTQ+dAz4zDjcf1Nc+dvZfZ+xXcRYT75Qt+d5zAtcU+I3I8NqlXGBmPlRXmvjTWeDOwIl7Bt5jOneKaR1hhFAM9juBzfasSRGZFt25EQAnaNHkWYfw0Tu913HQMdvPX9aHey3ioLJaaIcd3yOSCPiPyqXjnAuNp/UCg6m4FBY6BQSfQCaU8BzRb7a5bYqLrMApJA6KSJ6DNTA7JeiwxhLmjmY7o7za9NBlnzrpxzgPC4Zmsxcd7ds9gzK2e4YtgkGBocx+ZoEbmrHPhHd7albWIDG4o0OZhlcmejGTHn51vynzXYt4a3hmtJce4FVRd9wHfMSNRHlXTGcu38Yj2cPfNzDozKt+8ArKU7rIxUfeoejqJkRptS/wsWsPizhbwU2gezzXBKloGp/CDJiNqCxrPOWBS1dw122Rcd1ECyzW2I2K75lHmZpf4lxLCPau2Ldm3h8YTBFrvKxlSrKd8vUfWmS5h1Ns2m4bdAyZc4OHNqIjNnnMABrMTSRy7wO1isRe7ELbt2QBZugEjtJBDambigDr4z1oGU8oO3ZF8TiXYFS5e7cIf8AEMoMKlRvady72iBpC5dcx285PQaTTRzLi2srhVWQO1DX7oByhEGYy3TO5ET0BofZurxIl3A+zhh2an/EymS5HUE7KdIEmegc+QuXMMtiwrAi+CMtzs2l1cFxOUaZdRJ6EeOlg4TEWExSWLl37/KWRCGAbTWGjKzAawDPWgvL2M7PG9mYy3U08CQfz2pqOCS+pDqDkclWHvKQdCCNQwoK95h45Yt3eIC4dO0GcASSgt21LAH3oI2GvypL4LwjDtcu3rgBDRkVhkMa94rus6GNaZuKcPtMbjXWBNws8TDKxYk7bKRBK6jeq6xS5bty4JRToAWmCI1U/hIO2woPeaeWVa6DaAVZjQQPlSxjuDdmmfOrDNlgHX1I6ehpov8AN6xljMfEbepoVjcXa7FpYFnMwPH+VAvWwSYEknSBufKvoj2HclvhrJxN5WV7ghVYQQJOvjrVIcjlxxDDG3GZbitqJELqdPCJFfSdnmC6+IA7W2ECtnRkA1IHZEMJ0mQZ8qBGbYMp0YSJ/L9K85hftuGGzqeyuKT4ZXJ/+61E4DxIOqodSw0n8Q3HxGvqD41F49iezGSHJdSQFGn3bhpaf2AG9ZigHcAxLWYKmGQhl6ajb+vWnXH4wXGzoBDqGgdJExSIMSd8sTvFMXKvGFOHum4IGGnMfILnny0MfCg74bmWyt9sIxW3d7o7Qyc8kM9uYi2AoA8yannlQ3YfEnd7l17akEF37qmYkZbUKI2MkUj+y28b2OxGJfVhbdx1hnYfkoMVazXpOboQD9KCJesLatJatKFXQKq6AAbD50gc2cmPev3nsm3cUhRcCsCUdRBBjZogwaduP4ls3YWDN9gBmGosKf8AEb/NE5V3J12oXwDgK4C4MuYpd7tyTMsJKP66sPOaCu+Fco426xss7i2o1Uu2WB0gmAKtLhPBhhLdu0BqO8Y6k9R5bVz49hPtH3KsVRx96y6ErtlkdGO/kPOvOAWGwoXDXWLWyT9nutrl/wDRc9P8h6+74UDF23QgGVEg6g9DPiK1tYG0BCAWj0ywB6R0HpXK+csTvl/U1w7cKVB3Mk+QG9BxvYe6ji4gzm04kDVl9B8Z9KZeauYVw+CuXBIa7og2PeAn+EaesVWHNnE7tq4uLw5KXSkEDUOqtAVl2cQw8x0IqHxTnu5ibeGzWuzvW2e2ykBkBYLcUgHXUDY7RvQZZs3HzO4OXwMyx028ht8KSOZ+G3M5uam2SSAf2Z3EUwXucMaxAa3YEyAcr9AfB9Nq6Wc97B3bl7KWBYAKICgL9djQVxWVlbW1k0FjeyDgJL3MUw0UFE9T7x+C6fGrDe798fFVQyPAltPofpWvKfD7dvBWVskMhWcw1DeLabazodqjXnIv3z5WwP4fH40CrZsMbRKnKwgqfAgyD6aD61N41xJGtWsQIhrOIkeDQmZT5hht6eNQOE3w1pTrP/E/rWvL2GttxC1bun/p7jt2ik90zbYH0kRP7ooMYgaHzpex/E3RcRh00F82y5/yqDI+JC/KidkdqgZDIGhHXTTX18aCcVeLqwJJRgw8BEj8qBl9nHD3SxiMSo/bVVHjkBLD45oqwOG4hbtlGUmCvTRh06fnQTgVo4bh1m04KPlLMrCCGYloIOxgignAOLMWKKYy3SNPMhh+ZoLFw1hLS5UAB1J9TuSTqzeZqPi7cjzBBHwM1CvcRFs5TvXt7F5kPpQd7WHCs0EkAwJ3gaCfOpT21dMjgEEddj5Gh/2jLWr44HSdaDvZDjuvcNwjQFgMwHQMR75H4jqetBeL48m6bYmcoDT0WZj1bQegNa8X5ja0Ao3K6mNfnQ3g19WLXGOYz47kb/ovzoO/MIZLaOD7pKnxOYA6efdpbt4pSbSRGZlvD4sQR/7cUxc4qTgLv41yP8Sw/wD1Si91bi27trU2XQMNmUGFkifd032oDV3DTcsj8RPxlW0rX3MDiyZ0Db+c/wA6FWTi7uKHZOWt27koSgTQGB+yBt0mp3M/EFGGxagiS6rp5kEx5UFbUc5S4Yt+8yttkJ+oFA6auQ3yveYbhIHxIoDHKnHrvDbmVyWwt06jcqSYDgdDA18R6CmjmfjAAYIZLAajwIEmf3fzrre4Hba13o+6A+MDT60pYi4LjOFYMSwXTpsTQTOFuoUZQShVYM9IABjeYArtw3E4bC4sX8SSbbJlAILCTOsDWSsjTxqNwt/u48ANvCBQbnW8DaQAiQwkdR3W38N6Bt5lTCOwvYe+lgJ2iZYCk5QpQMrd64TsBHx1NB8Hx3BZuwSy127edA1ycqiUCOBPeiSTsKr61mLArOadxv8ASjHBsLctXkvhSy22DM0EDz96CdKC6eOcBa7YORsxA7qOWPwV5zr8SR5VWHKV7JjzaIZC7LKvBIYHUSAAdCdYq4uDWe2so+aFdQRHnVWcVsunGyzjKbakkjZu4YI9ZFAz4w9pfI6BjRe0sChuCAN0t4gH5iiJuUGtxqD8VuZTI6a0XRC5yqJP9fKtsTypduDVkWfGT+VArc1YF7qK9mJAAIO200vcn44BJdmfvGLdu07sTvqw0Cz4a+lWY3LItowa+xzbgKNOmkmuHLuCw2BtFLQZoMlnIJJ+UD0oAXH1uHA3AMPePaHM1xzbUypzAG2CYQkRAM0rY2+BatuuS3cIylQMmxBK5tQ4PzGkii/OfG/tGItWbbBczQxkhY8GI6HzrhzdjLy2mUhyG97uJct6aA5mtggjyYx00oI3C2VGJEDKCw06/pQPjl3LZyzq92T/AKUX9WrzgeJvXSVVHubLKCSJ0Egb+tOWJ9leMxrSFXDqgAXtpUuSSSQACQAI1IHSgqumz2fgG6VJ0JQn0Gdj+Qohxj2MY/D22uxbuogluybMQBqTlIBIAHSTW/KPKeLtuzdiWRgwFxWQg91gCO9MGfrQFHC3sNdd3bL2h2MaE5YM6ACQR0ka6TQjl7APhrl1WC3LeXMr65ZBGVTAJR2IywQCNz3e9XWzyvxF7Zsdi1sMSSzlQvxgn6Cp9n2Y4zKwN+0MwiO+2kQI00/SgH8NYraWUM5VJI/dB/IihPM91S1pguV2Y5mEScoULptpJo7yzxM3FIcZGSEjwyqEEz1ga0A59cDEKgjuoCY8W1/KKBwvcYRcLby25JUaIEBM6HU6CT60s4ntcSpB2khUBItgD3iSNbkbaQJoJw/EXbkJ2hVFG4jT/mjtwXQgVLmJfQRlXs1AHiSmsf0aCy+QLlyzw+32hzZM+UDfKp28zHSj9+9bxAFvQi4uZMwBmN9GHQxVd+z3jn3FyxduAX7NwXbYuEHtFP8AeIBJ70Tt5V7xrmqwVazZcllYX8K6H3SQc9pm0I/aXzDJ4UBvFPbsqCVVLjHIihoJ1gnKTqANa9tXJIUBmPULlB+pgfGKO8m2MPiMJbxD4e2XuTLuil2APdltzW/OfCbX2K6bdtbcAZ+z7uZZ1BI6az8KCPhON2wxs4VM7iO0uEgomm73AMsj8I18o1r23xYNIRnuAb3TorHaF6tEdBVV4C++EJAzYjDzIw7OVUt0LR74B6deopj4nzK1y3baxL3ys5nU27VsbFLdvpG2Y6/lQR+cOfOwY2lUs/jmgLPTxYxHzpGxPOOJfQvA8hRLC8o3b2drmpkdSYk6770J5o4b2F1UiO4D9TQS+UsPcuX+13AnOcwUgEeJKwPMfKmbmjjtu0iC1ee7t90X7W3MaTuNDsAYPhUTkjskwzXbkobbkhwSC0jRY2bbah3FuKXcbjEVSCJAtIIABYwsgDx1PkKAlc56xmHVbXbWrMiT2NoZhrttlPUeoNWvwTmZb1hbtp2uIRBdlCagazMbHwn1pI5+4daw+FS2oX/prUKxHeJfugT4sS7+tIvLPO1zCKyFO2SO4rswFtpnMoHj1FBd/HubltYS8c+vZtGmk5SB9aXeTuLBcHaDGAFUQegyg1U/Gubb+KGVyAu+VRHz6kV0wXMHZ2lRSwKkzvBn9aC6rnFkjNmHl4fnvUS5zjaIAEgDcmNBVMPzHeDsVclT0O3y8aj4ji7OIM/AkCgbTw5cPisqXe2F5mIdYI3kAEbtB189NaX+dsBds429bviHVh6RAykeWWKdLWPw7ph+wDdjYbKCwhpU5gxjaSR8qle33h4Z8Ji1H94htsfNYdf/AIuR/poEzk6wSrsOhE76abmGEesU3Yte4Z100kk/nBoHyFhZtltQe0MMND7oB18PLamDiawhmDHw+g0+UUC/yTw83+MWbYAIJYsCJBUKxaQas65yXhDp9ntx+6J1895pd9g3Ds+OxeJjS1bCCfG4Z/2ofnVjYq1Fxx0nT460HmFthEVFEKogAbCut/DC7buWjtcUqfiIrildrD60FQ4fgDMpUwSDBGogjQj51P4JwN8qHNbXs5Vw7BSDmJ2PSDvQf2h8Qv4DiV8WjC3oupImM470f6w1JuKx1/EtN249w+HT0/CKC2OIczYTDI6rdS9eiFtWpeW6SyyqifP4VU/MuJuvfZrp7xA0AIAHgJ6CpmGtX7a/d2lT/MdW+Z2+VCOJNczjtfegeG3woLK5NtIuBzMA4gtkYAiQOhnSoPstwPbYxsS4UdmpfQADM8ogAG0KHb4CiXKvCWu8Ma4boROyuAhUM6Kepby8KKez7hRtYBCR3r5Lnp3QAiD0gH+I0Af2mX+0S0mxv3mYfuouUDXzb50tWuRQ4MXSrD8QkfHYr9RRzni7nx6IoUratgZTqJYy3mDEUcwvD0uosShA0BnSPwsDPyNAgr7OcUwZkNtws6h4kiNBIjMZmKiYTlx7d9LeITKLmg1U67j3Tpt1qzcFgsRbDaKym5u2/ujoBr61G4/wo3LTy6o4hlI0ysDIOm1Aq3+TtQOzC+czpXmK5ZW0q3AgIUgsN5Ew30P0pu4BxdMWraBXtnK6A5h+8D1Unbw2r3itoC2VET08uvwNAh8o8T7K6yuua1eKyi9MzZZHhEx8BVpe0DhhxHBbmmZ8MVcHyU5Sf4Gk+lUlZxT4e6pQwUbMrRuCNPgRHzq8fZxxJMTgbtlyYeyFMmTDBrbancyd6BH5Ft5cOnmWP1j9KlcxXYU/L/itOUbRCLabuuB3J2JUlbiH5V7zNiQkqhBukT0y2V6sTtmjYUD17HOGmzww3CO9iLrt8F7g/I0x8R3DeOn8qBezK/n4PhSP2Q6/J2pguqSsdaCMprpaOtaYZMxjcjcDUj4dKk/ZWG4oK59tnCw1rC4rKWKObTAdQwLpr4BgR/qpJ4fwtmALns03yJp823+UVdHNvCDicBiLOuYpmT95O+vzKx8apnhWDUqpK5p/HD/7hIoJLBB3UWP3RJ+YmlXmZIuj90frvPWm3F4FY90egGUfIUocxqBdAHRR+ZNA88n8XuXOF38KgWezYKZ17zwQR096rDt2ezRUju2lVflqfrFU17NsXlxgWPfB1iYygtPltVsYvi8Ye44hwPwkBiZiSIj5UCBwTFpfxmJZmGY3TE6yo0H5U39otofhXxALJ8R09RVdchYfNdzTr41ZGJwqsIKqT45f+daDWxx5AxtkgkMCI70gjcDrtXfiOLT/ALbN6gBf4nIUUmcS4UqXO0buhAW0kfrt5UV5dwd7RmSySNR2tm6SROkXMzBTEdBvQD8Vh3w2IGNUKto9y6qmYU6ZtFCmDB0nbemC9hVdiWMGNY2PhRfG20v22RrLd4EGcrDXTQg/pSrwd2Fs23nPYbsj5gRkPxQj5UFecz8MGHvmyDPZhVJ8TlBJHlrT37CCz4q6hbui1t/rU/z+dZWUEjhrj7XetsAVN26y+KsHMwfA1B9oJK2yiwobvPA1PgPSdTWVlA2ew3GFuG3UP+HfMejKp/MGn222teVlBU/tx4F2NyzjbTFDelLgUlSWQAq2nisA/ujxqv8AB88Y+z/d4zELHTtGI+RMVlZQNvLvtU4kfeu27gn/ABLaz81ANd8EuhORQCSe6SInWIM6fGsrKDMUubQfU/yFIvNKRiCPBV/KsrKBw9nnLZ7MYkZT2gZNSwIjQ7bzp1qwbFlVVFYAM6g90CNlBmdetZWUFXchLlvXk/Aw1+JH6VZY29aysoO3LfB7d/GqtxVdArEqwkGNRIO+uvwopxFcuNxAHip+arWVlB2CUpcQwQTGXI07W2hPqpIn5H6VlZQf/9k="/>
          <p:cNvSpPr>
            <a:spLocks noChangeAspect="1" noChangeArrowheads="1"/>
          </p:cNvSpPr>
          <p:nvPr/>
        </p:nvSpPr>
        <p:spPr bwMode="auto">
          <a:xfrm>
            <a:off x="155575" y="-754063"/>
            <a:ext cx="15240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6" name="Picture 22" descr="http://t2.gstatic.com/images?q=tbn:ANd9GcRrphIA2t_HrBB4LXxe8puuIgb6hZRpG5PYM18jNw0tP32xAAU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283" y="4932816"/>
            <a:ext cx="1813517" cy="190460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t2.gstatic.com/images?q=tbn:ANd9GcQydKIZEo6g2x7xZfwGbI0IyFHuzVFErsfnk33AFDe_3hpP6KK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7718" y="616608"/>
            <a:ext cx="10858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t3.gstatic.com/images?q=tbn:ANd9GcT7pvZeQ2KyS0t0vZMop2lHVnHRqmos40jjgmS6fVb9d9XQwdHg0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86200" y="5364239"/>
            <a:ext cx="784337" cy="104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71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3630033" cy="5570756"/>
          </a:xfrm>
          <a:prstGeom prst="rect">
            <a:avLst/>
          </a:prstGeom>
          <a:noFill/>
        </p:spPr>
        <p:txBody>
          <a:bodyPr wrap="none" rtlCol="0">
            <a:spAutoFit/>
          </a:bodyPr>
          <a:lstStyle/>
          <a:p>
            <a:r>
              <a:rPr lang="en-US" sz="4800" b="1" dirty="0" smtClean="0"/>
              <a:t>LRBW:</a:t>
            </a:r>
          </a:p>
          <a:p>
            <a:r>
              <a:rPr lang="en-US" sz="4400" b="1" dirty="0" smtClean="0"/>
              <a:t>League of </a:t>
            </a:r>
            <a:endParaRPr lang="en-US" sz="4400" b="1" dirty="0" smtClean="0"/>
          </a:p>
          <a:p>
            <a:r>
              <a:rPr lang="en-US" sz="4400" b="1" dirty="0" smtClean="0"/>
              <a:t>Revolutionary </a:t>
            </a:r>
          </a:p>
          <a:p>
            <a:r>
              <a:rPr lang="en-US" sz="4400" b="1" dirty="0" smtClean="0"/>
              <a:t>Black Workers</a:t>
            </a:r>
          </a:p>
          <a:p>
            <a:endParaRPr lang="en-US" sz="4400" b="1" dirty="0"/>
          </a:p>
          <a:p>
            <a:r>
              <a:rPr lang="en-US" sz="4400" b="1" dirty="0" smtClean="0"/>
              <a:t>BWC:</a:t>
            </a:r>
          </a:p>
          <a:p>
            <a:r>
              <a:rPr lang="en-US" sz="4400" b="1" dirty="0" smtClean="0"/>
              <a:t>Black Workers </a:t>
            </a:r>
          </a:p>
          <a:p>
            <a:r>
              <a:rPr lang="en-US" sz="4400" b="1" dirty="0" smtClean="0"/>
              <a:t>Congress</a:t>
            </a:r>
            <a:endParaRPr lang="en-US" sz="4400" b="1" dirty="0"/>
          </a:p>
        </p:txBody>
      </p:sp>
      <p:sp>
        <p:nvSpPr>
          <p:cNvPr id="3" name="AutoShape 4" descr="data:image/jpeg;base64,/9j/4AAQSkZJRgABAQAAAQABAAD/2wCEAAkGBhQSEBQUExQUFRUWFxgYFxgXFxgWGBocHxoXGhgcGhgXHCYfGRkjGxgYIC8gJCcpLCwsGB4xNTAqNSYrLCkBCQoKDgwOGg8PGjQkHyQ1MTQqNC8tNCwtLDIyKjIsNCw0LCksLCwsLy4sLCwsLCwsKSwpLCwsLCwsLCwsLCwpKf/AABEIAOEA4QMBIgACEQEDEQH/xAAbAAACAgMBAAAAAAAAAAAAAAAFBgMEAAIHAf/EAEwQAAIBAgQDBQUDBwkGBgMBAAECEQADBBIhMQVBUQYTImFxMoGRobEjUnIUM0JiksHRFSQ0U3OCsuHwBzVDosLxVJOzw9LiJWODFv/EABsBAAEFAQEAAAAAAAAAAAAAAAUBAgMEBgAH/8QAPREAAQMDAQQGBwYFBQEAAAAAAQACAwQRITEFEkFREzJhcZHBFCKBobHR8BUzNEJS4QYjYrLxJDVygpIl/9oADAMBAAIRAxEAPwDsNutL+KRPaYD1P7qlUUo8fH84f3f4RQ6tqTTx7wCZNIY23CPDtBZ+8f2TW445Z+/8jXN8N2rw9xryrmDWAxfw7hZBjXXarPCuKpiLYuW5ykkaiDpodKFP2jUxi7mqoal44LoH8tWfvj4GsHHLP3x8D/CkyazOJiRPTnUX2xLyCb6W/knT+WrP3x86z+WbP3xSLh8fbuFlRgxQwwHI+dWAaU7YkbgtS+lv5JyHFrP9Ytb/AMq2v6xfjSXNZTvth/6V3pjuSdf5Utf1i/GthxO1/WL8aR2qrheIW7jOqMGZDDAcjrv8D8Kb9tSZ9TRd6W7kuh/yja/rE+IrP5Qt/wBYn7QpFmhFntXhXud2t1cxMDcAnyY6GlZtiZ4JbHeyUVbzoF1L8ut/1iftCvfy2399P2hSERWZai+33/oHiu9MPJPv5Zb++n7QrPytPvr+0KQcoqtiOJ2rTKruilvZBIBOsbU5u3ZHGwjXCsJ4LpP5Qv3l+Ir3vR1HxpCe6Tz/AHVLZ4g6rlB06EA/Wnt28L+s1OFXzCd++X7w+IrO8HUfEUgfCvDHSmfb5/R70npfYugZx1Hxr3MOorn1eEUv2+f0e9L6Z2LoJYVkiufV58a77f8A6Peu9L7F0Gaw1z4E9T8aM9mWPenf2T+6rFPtkTSCPdtftT2VO84CyZorKyso/YK7ZSKKT+O/0h/d9BTiKT+ND+cP6j6Cg+1/uh3qlV9QLhY4h3WMxB5OcRbb0bMB84pq7NcaXC8KF1gWi4wAGkkt16Up43Al2xlwf8K7J9Ge4D8wvzo7geONhuFW8gBe5duKpIBA1JJg6E/xqWqjbJG0AXyL+CZIAWi3YmbgPaw33uWntG3dRcwWdxE+oMEfEUA7LcWuPxK4TbufakhgZPdASfFI0EiI01Na9ksPcTiri62a53RLnzItGPdIHuq/2W/3pjfVv8VUXxRQ9KGj8oKiLWt3gBwV/gHFLGfFsto2+7du8bMWzQzyYO2s6Vrge31q5cRTauotxsqXGAyk7fXTSdaB8I/NcV9bv1uVSvj+a8N/tT/6opvokT3O3hyGv9N0nRtJz9YTbju3SWr120bV1jb3KwRy1P3QJ3NXX7V2RhPyrxFNQF0zZpIjeNxSu39O4l/YP/7dZwviK2ODBiiuWuOqhxmWSzakc4ANNNJHZu6M3HHW4SdE2wsmLgfa1cRdNprT2nC5gH5r1HP5UI7EuTjsf+JP8d6h3ZcXf5U+3M3Dak7aAqpUaaCBGlEOww/nmPP6yf471MqIWQtlDOLW9vFc5oaHW5D4pi7S3CuCxBGhFp/oaR+G9lvynh6NaVe+N1pcmIUab9BG3WnXtX/QcR/ZN9KAdl+NpheG23uBspuOvh1jxNy91VqJ8jKUui628PbhNjJDPV5o5xjtHbwaWxdzM7AAKgkmIk6kaT9a1w3a6y+HuXhni37akDOPdMUD7XuGxuAI1DEET0LoaEYUfZcV/Ef/AFHqSKgikha53WOvjZOEYIum/Bdt8NddEDMGfaVgAnYE9aUOL8WtXeKK7hjbRlQgjWVJGwO2cg1JftgWuFEAAllP/Opou1sHjkQIFoH/AJf86sRQw07nOYD1XceRsnta1puORRfi3a6xh7ndtnZ4BIRc2UdT7talxPaewmHXESWtsQBlGs+Y5UncQuXRxbE9zaF1ymXKSB4TbtSZOmla8S4dcscIRLqlW74mCQdyY2JFQfZ0Fo7nJtfOtxyTOibi6cLHazDsl1w/gtQGaNJOwHU17wrtZh8Q+S2xzRIDKVnnpO9Bu2WBS1wwKihQDaGg89z1NU+z2AxL4zDXnsd3bS2EzZlIICMFaJnWRpUQoqd8LpBcWva55fG6To2kEo5c7dYVWZWdgVYqRlJkjQxHLTeiGN47ZtWluu4CNGUjXNInQDfSufiypw3EmIBIvAAxqPtOXTerfHB/NeGA7Skj9mpHbOh3mgX1z/5ulMYwnXhfHLOIUm04OX2gZBHqDsNKr4ftXhbjhFvKWJgdCeQB2Jqve4GlkYy8rEtdttI0hYUxEUkcH4fib9nDrbsTbt3s/eBl18QDCCZ0ymooaGnlDnB1gOeOHvTWxtIJXVaM9lj9q34f3igxo12UH2r/AIf31T2cP9UzvSQfeAJmrKysreWRi6lApO44327aGnEUl8acnEP5GKD7ZP8AJHeqdZ1AlDD9jLajFjOxGJBBkDw6sZHXVvlVe72ADYNMP3utt2cPk6zIKz59eVNQrYVn2184N976Ash4ldzSpwjsS2HxSXxfLwCHDDxNIiJnacp/uipbfZF0x35Sl6FZizpB1kaiZ1E66imavCaa/aExJJOot7FxlcUucO7IlFxatckYksdFgqGLdTr7VUcD2FuBrIvX1a3YYsiquUzObUk9RTXfxGVlBIEzM6aRy98VDje8cRa0IM522HkAfakadINWIqmoccmwdx5cE0zuF0Ibsq3f4u5nH84tlAIPhmNT12qu3Ypjw9cMbi5lcuGg5TJYwRM7NFNFi7mRW11APSPdUGH8Fxk5N41+Wce46/3qjbWTi4vltj4YXdM4WSxwrsffs4tLxvrcgRcJBDEQBHPoNfKiHAeAnDX77M6n8ocFQAdINxjPuaiXEnK5Qs/aEWzHKf0vcM3yqTRsQB/V2z8XIj5IalfPLKzeeRYtzjl+6R07nXBW3EcCL1m5bbQOpWek0ip2CxbKLD3UFhWLCDJ13IEbkcpgTT5cbx6yFUa9CT/AD5itOGXc1sHWAWAmZgMQpM67RUEE01NCXM0xw0/dcyYt9UIL2k7O3Lj4e7ZylrB0VjAIkEax5VSwvY+6MNigxTvcQZgE5R4i3tR1J5U1YS+Wzg7qxHu3U/Aj3g1YNMNbPCBGbY/yntmdZJ97speKYBRk/m5XvNehU+HTXbyq8OBXP5TOJ8Pd93l31mANo9aYqr37wVlk6HT/AF/r99c2smlO6LXIPvyuMxAulTjXZjE/ldy/hih71CjZjBWVVDH7IINbcR7KXjw+3YVg9wPmYk6c51O8TFHF4iO/Cg6NpJmGIH6J22IooRU81TUQ9G11uBGPj3JG1BcMcEE7UcFbEYQ2kIzeEidjHKaE8A4LjDiLV3EEW1soECBpzQCASFJHOZpo4e5Kw3tDfaOexGh2j3bV493NkA5sfgp1PoSAPfUbZpYw6HFs5tpcZ9yQT+qlBOy18YbGplGa9dDIMw1GedemlT8Y7M3nwuECBe9sZZUmAYA2PqBTcW1jpqf3VvTTtCUEOsOfusndM66UuD8Avn8quXsqNiFICA5gsg6kjTpQjhXBMeBYsFO6t2rudrgceITJHhOo3+NPl3EABiDOXQ+R/wBEV7n0Gsn41J6fLkloz2aY+STpzlb0c7JD7R/wj60tC07e0YKnwkc/Miekj4+VM3ZL27n4R9aSgYG1TM3/AMJ1KbyBMlZXsVlbdGVIK552wx3cm/cESDpOonQCa6IKRuM2g164CARm2IkUI2s9rGsc8XF8qnXdQJUs8fuC4VLWro7pnlARlKiQG8R0NecB47evsMxtgEH9E6nlHj9+3I0ft4VFBCqoneABPr1rLWBtqQVRAeoUA/EUOftCiLXAQ5OhwhG67mhOC4nfa5eVjaiz7UKwJlSRHi01Aqnw/tJfe5ZUon2mvssvh5lSWM7GmYWV8XhHi9rQa+vWtBhU8PgXw+zoNPTpUY2hSeteEZGOzHzSbp5pdx/Hnm44S1lsXAIYkXCdiVgwBr0olZ4nce7dRAgypbZcwI9oSc0Veu8NtM2draFupAmvbCjO5ygNME82EAqfTX5GnSVlI6IbkeQPMfv4rt0gob2e4rdxCl2W2EkqMubNmEcjyg1lzjDi7fQ2ge6TOsGS07elFLFhUEIoUTMARr1rw4NCWJVZYQxjcdD1FUvS6UzPeY/VOg5e9Lum2qC8P7Qm85tlFz5M6+0FneGzCREjxCa24ZxO495osqV2e4rkrIBgDMonXTTrRPDcLtW5yIqyIMDcdJqTDKifZoAuUTlAiAZ1+M1alrKP1+giwQNeHPRIAeJQa3iDie6ZgyRcdCqtI0H6WkHaI8zR6qGGshbzKoCqviheeaZzGdJIOkct6m4njhZtNcImNh1J0A+NVaz+fIyGEY4DvXM4lVcdjVs3Vd2AV1ynyIkqY95HwqDEdpPEBasXbojUhSoH7YE0v4S1iTiDcIUOBLZ9lmco3EeSz615xnGOc6M9x3iT/wAO2gPkQM23T0JrRjYcW8xjiHG2c/Ll3pGuyjjdpnB1w1zKD4iCrEDqVUmrA4rZxCtbmGIkKwgnaI+NCuyV+6LaoPydVgwC0uSSTMDca7aUU4l2dW6hMKt3cOojUbT5UOnp6Smm6OT1SNCDfxB+acST3LXEgo4YJK2h5IAD7bTEHSNOoPrRbD3cyhoIkTB3HkY50P4FfZrbW7pBe2cjeekg69RW13COjZkPhDTkUASIAMyY0gREe+qE+7K7onkBzdDfB/ymgFuQou/dbd4qfEpZsrbrMnfYjeI+NTcP1ZtwEC2xPUasZ5zK6+VQOjLhbkgB2JzBRsWbX1gHermBTLnXo7Ef3vF/1Ee6nzuaIXkAXvb4Jjb3C0xqHKxgQSCTJBiBJ+XyqFrpzIEMM6k5WMx7JBIOvUadal4tYLqEBjMRPpIn5VSxd1yl4EE5fZPhgEERBEHNsdorqYb8bSbfWAufqiGGwuUljuR4hymSSfn8hXiYhVQEkaiR51LjFYoQntHQe/n7q8w+FCjcnQDXy2qi5wc0ukNzfQdifa2irXeMIt1bbSrMOfLp8dfh6U19kvbufhH1NL1zCqxDFQSNiRqKY+yQ8Vz0X6mrdCYjVRbgIPHwKuUlxILpjisrIrK2tkaUopG4oft7n4jT0K5R/tKcjDYkgxry0/SFBtrx9II2cyqlWN6w7UUr0GuPLcTu7AsPiFxLFQxZitqY1hm0ImPd8KbFvP8Ay2qliQLQkScpOTUxtQaXZfRgne0BOnJU3QWTtXqPB61XxuKFq09xtkUsfcK512Z4lft4yw112KYoOQCxIElo0Og8QA9DVKmo3TxukB096iZEXAldMmoWX7QEDcQfdqP+r40mY/iN7F8SbCpdazbQHMUjMYAJMnzIAqfiFrFYbA4nvb2eCO6uAw8ZgIaB/qTUzaIssC4Xdw7ClMWgJymy8D4SDENr5jaPmD7q2uExI5cuv+dc44Xx25i7mGwxuvbUL9o0+O4wBJE8gRPzrobXStokalQQB1I0A9+ldUUb6dzWmxPkSo5YzGbFU8JiyLzoQTn8akA5QNt+WgEzznyqxiLmR0OWc8oT0O6+7Qj1IqnhMIbYDkkv3hNwxqVbQwNoHhOnSt8dxHOCltL10nbukzwVIM7jY+6rj4OknHQtuLWNvr2qsDixRG3aA1G5iSSSdNtTS/xfi9vv27wkW8KveMPv3CItIPQ6/DpUy9pxLoVY3FTMqxlLGcuXcgHMQN+fKkvjGPD3e9MZg5Ny0DnTMoQW8rD2pGeRyirGydnzGp35Bpz+uStNaLZCbOF31sxicU0AjMlqPE7MBLMP3cgANKAcT7T2r17PDGBCoNcu+pJMZtfPSlnifE7uJuy5Ov8AqNNgOlTWcIFWPnW4pKEueXu10xgdw+aY6MMbZx8PNHT2nsqR9lJG2e5mg+QjKDPlRBu3zf1Y/a/+tIeNy7KI8+tb2w3dZtdiNek8qSTZ9JK8iVm9btJTxBZoINr810Hs52iW5iX7whWuKiqC2+Utprz8XKm2uP8AZTCZ8XaQ75g89Avi/dXYawX8RU0UM7THi405Wwkc3cNlUvgLOmjFV8tTqfn8hVYcew6lpupM9fd+6o+1BIwt1gf0QPQFgDHqDXS7WAs2rAi2gVEEDKOQ9KloKCGppzLKTyx2W5roYTITm1lzW52gw+ZftU589Bt/Csbj2GJ/O2yevQT1p64LikvMyvZtgxI8I/1zqThS2rxuBrNoZTAhR5+XlUsdDs+QN3XOze2nD2KYUu9o7XsSIOOWJ/P249R9TXjY/Dt/xl16XSPoachesd0zvYtSHKgBV1+IqKzZt50F3CWgr7EIDHrpTBRUAIDZHZ7vfhJ6NfF/clnD4e2RKMSOouM3zmmjsdbg3NSdF3M/epc4jgUs8SvpaUIht2nKroMxzAkDYSBTL2OcMLhG3h/6qYymNPtBsYcSNfEJaZgZNu8kxV5XtZWpRuymFcx7acMbEW79pCAzHQnbRp5V04VzntDxJLBu3LhIRWMkAnnGwoFthzmiMs1vhUKskbtkh4vsjjr1mzh3bDi1bgAiS2gygnTXQ+U1axvZvFpjBfw/dtltqgNxjJhQpJHWmHF9qMPas27zvCXfYMEzpOw1GlWMRxm0j2kZvFe/NgAmdumw1oQayr4sxnFvFVOkfyQPiOBxt/BPauC0LjuB4SQuTQmZ5zQ3i/8As97tbbYSTdVgTnfTTWR01piu9scItzu2vIGBg9AehbYVb4lxyzYVWuuFD+ydSDz5VGypqoiGsZa+bW1SB726BLeN4DibWNOLw6oxuL40YxBIGYT0lQZ8q3xfBMXcwmIF1w926VK21MIgDAmCeeho1gO1OFvuEt3kZjsNifSd6mw3HLFxrircBNuc+4yxIMk+YPwpHVNUCN6PItm2bXwk3n4xolLGdj7qYfCPYtgYi0QXAYCT7RMkwdQB6GnFwxK6AZspYE6iIJjr0+FQDtHh+673vV7vNlzaxPTbehHEe0eHe5ZezettcV8uXUllbQgACSZgwKmiNRVSBsjbWvkjjrZRylzxkIxxzFFLRCzmfwr5Tz91ecHxLpYFvD+AaZ7xHt9SJM5QNBypeTj9tsQWuYqwMsgBgfCdPZUwdCNzGvpTBaFu5bz98HtHfKVFs+pHLymKvEfZ8Iivk5OD4aear7r73tZQ4jg9q8HfYlcouj2mgybhPOSNPIDrSn2r4Mbdmy4AVSNCojcaSBvoPXQ9adOH8cs3na3adWyAbEEGZ0EHWIrXi/Du+wl2yTrbE2z+qxkA/hdNPI1JQV8xn3ZMaEA8lI0brsrlmEtAAbSOlbYdj4geTH4cqi4cw8Q8/wB1WMvjPmPp/wB69Phy1rgmv6zgVpesrBMCsW9ygxG8aHyFbXSOew1NVblx2PhEKNtYmkeQw4SsBcMov2WJXE2yoy+KCTzXnv8Aq10wXC3siB1b9y7/ABik7/Z3wwzcuvrBCoJmNJb93zp4ivLf4mqo5KoMa3LRYriPWOUG7UW/5pcJM+z/AI15V0Pj1w9yltdS+UfSufdqmAwr7alAP21rqzXAqZjsFn5VY2cwy7OLSbXJ8lcpG33x3eaWLC3LWIttcXLIy6dIj+FS8Pxf5O91bitqZGh13r1+NX3DOiKEU89f9aUW4RxIX0kgBhoR/CqtMyNzw2J5vktuNQcFWGBpNmnuugF7h7/koYqZ7wtEawecVZbjbG5byMCrFQVy6jYGT8anxXHLjXGSwgbLMk6+tScD4oLpZWRVYa6Df3ciKcwRdKI4pCL4vbUjkUo3d6zT9BKfHz/+Uv8A9jZ+r0f7GwRcI55T9aA8d/3piP7Gx/7lHuxSgJciYkRIj7x2NWJh/wDUB7B/aq8X4k+1MdZXtZRtGFIK5t2owPfW8Rb+8HA9dY+ddKFIeKH2j/iP1oFtp+4I3cih9Ybbq4haN3E2VtAGMLauv1kSCR68h6UU4JibmIlhJbCYN1Q7nMQyq09SJ+FP3DOy9mw910Bm9IaTIgkkgDkJJ+Ve8B7L2cJn7vMc8TmIOgmAIA01NVpNrwlpDR3e3VQuqG2sB3JP4DgLTcGvuyqW+0OYgZgR7Gu87fGhHELjnh2CzakXLgWeYBAX3cqfLvYLCly0OFJk21ci2T+Gp+MdlLWIWysm2tk+FUCgctNRtpUbNpQh9ySbm+RpjRIJ2h10oIj4ridq3ct28M9nxNk1LQVbcASY+WagOIa8buMW1mys9xrkfdV2Op6SduddPxHZhGxiYoOyuoAgRlaARrpOxitOEdlLdi5fcMz9/OZWAjUsSBH4qkZtWFguOQx23ynCdoyljj+ItvwaybQCrnQQORAbNPUzNEux3Dcyq13BWbYVUa3dCqWY6Q07g7Gpv/8AAIMMcOL1zIbguCQsggEQPIyPhWcP7DG1cRhi8QQjA5CTlIB2InaoHVUHROY19sk6H67Mphe3dtdKeAx/ctjHOFXEL3hDFioCeJwN1J1J5dKt4HsxeucMY2yCbtwXBbBgZRIjUxMmY/VAprwnY5Et4pC7MMTMmAMszt1gmfdUY7OCxgjZOIuKFYsroQjbzG8HWpvT2SHdi1uOBN8fNK6ZoGOxLvCOKWrGItLfwYsXgMoZYAaREkGIYnnJ33pu4gHYEA5TdAXLuQozGSRpJZgIEwBJ6UI4V2UF26L1++2INtioDQV0Jyk9QfaHXemPD8MVHzzqBAAACjWdBv03Jp1RUx0sxuPXAtm/uuq07g4gsQDivYK2xz2IttzWPCfhtStxDhV2wYuLHmCCI66V1MmkHjmKz52bUm4YEkeBdBA1HnRr+GNqVczjHIbsHZlVXmyXxB861e2DvTVxrs3ZFpL1mTOSVmSZ9oA7gzy/fWcO7PWfyru2zMAgeM4ZToGXYAxG4Ox91at+1YuhdKGk7t7+zVcNbXVrhlw4fhYYL4mk9PaYgH9mKZMJig9tX2DKG9NNZ9KF9oxKBRskEgefhX3bn3CrWBvpkZCR4WdSPLMY+teZ1jG1FP6Tu+s5xJ7ikD/WsqXHPHhmc8zbyDoDcXX1O9ddeyGt5TsRBrknaRg1oZSCFuIWj8SgAx5n5V1nFYkW7Rc7AD+FG9mkChu/AucchhFKCw3kJ4sqYfDsiaZzoJnfc/AVv2YwRS2WIjMdPSg9viCPd7y/JjZQJH/ambBcSS4hZZhdNRHKao0b4Z6jpQQABZo425qxGWvfvX00ChXBW8OHuCRprJnzoR2XsFrj3CNNfiTPyqDG8XF9wHLLaGsAST60e4RjbTgpaBAUDSI3n+FdE+GoqW7hAa29hzPOy5pa94toPekrjf8AvXEf2Vj/AK6ZOyQ8Nz1X6GlvjJ//ACmJ/s7H0emXsgZS5+IfSnS/7sO4f2qvD+IPtR2Kytq9o8i62rlva7j64RXuMMzFyqKP0m1PuECup1xX/abw65cVHtqX7q6XZRqY6xz/AM6D7SjZI+Jr9CSqNSAS0Fe8O7RYoX7dvE4YIt0eFrctl/HvG/lWuJ7V3rmIuWcJZW4bXts7ZR0gR5yPdU2A7ZDEXbaWLVxp/OsylBbHqRBO+n+gD4Vi14djMWMRmC3Ya2wUsH1cwIH60e6hDadpLt6MBwGBfXOtlTDRm4yiB7fg4S5dFqLtp1R7ZaAMxiQ0bSDy5VNd7cr+QjEqgYhlR0zRlY76x7xprSff4c4wWKvupQX71soCIMZ2aY/vCtO1vZ9sIYQnuLsEa/pDXK3mJ0NXG0FG4hvG/PkBcKXoozhO/Fu2BS8tizZN68VBKzlAkTE9YqK12vL2b7MhtXLAl7WhJ/vEEfL60Is3BhOL3HvkKt22cjtouoTc/wB0j4darXO1l3E2sXacWYFl2zWwdSCqzJOo1+VRMoowQGMBGDe/bnsUZhacWRK12yuGz35w942ZILi6vIwdABzqxj+2gt3LItpdu97bV1GYa5iREETOnI0mHDumDw9xrjnD3LjK9sMQohztHUBj6ii3a1FXH4cW7gsoLNvI/JBLwfhVs08Jfu2x63djzT+gj3rW5pjwvaS46XXxFu5hrdtQ2g1blEsJn0A3qPh3G7V1lBwl/JdlVuuO8kGeZJIHnW6YrD3MA9q9iheCr9pcXcSxKmNdfLypeuY+9ghbGGxdvEWmYBbehb0jz233NVIm7wc1jd0g41A01vb25UIhY6+Moh/LhwN+5at22vm2CTl0AU5JznckKAB93TqabuD8VGItC4qugJjK4hhz1jyIpS41grD4p7lrFrh8QoHeA+zMQROk7CRry0qr2S45fS1dbR0zZA0SGbU6agltQJ5A7aVdnpxtSIFxtIALE4v9cE17A2O44J44vfKWHI3iB6n/AFPupMGCZLfeQxC6KCuhIIYk7jJEwZ3ozi+Jm+ChQiNInQsSVAEgHp00mjNxQwa2yeAKB6g8wB0jbelpnO2TCI3Nu5xu7Og0wh7iHlL+FDG3Clg1p5ChZYSpI8IEZSZgzoQDVAuLeIDBCkMkqmhCkARv7R0+J6Vb4he/JrpKmC1sKDoZHgBgzv4TrsKH57mVhcWMwN1X+8Blyx5wPXWtPCd4dILbjxj26pgCaTfQk22zLmgN3m5BHhAI0WddyNjzNXrKqhKqAJ1AH19Ks4d7V20pYHxKDsCDOokVGvBwgHd3wn6pVnQHpGhA9CK8+lDZC5gdbsvi6tCM6iyocetM1koglyVKjkSpD6nlop+NMK/7SLLIFuYbEyRBXuwwkbwZ1GlLuO4c1pQ9/EllZsv2YhQRqJBUkD1qoOJ2QTGKefMKw/wUXopHU0HRFu+NbgG2e0Ap7ZnwuICaT2zwf/hMR/5I/wDlU1nt7hkBVcNigDuBZ/8AtSg/aRVIHeWruZlUBGyvqYHhbQ/EUctsCAetQy7RNPZxgAv2/spRVSdngrh7X4L/AMJif/J/+1S4bt5hLc5MPilJ3iydfnQsXNNRGsDqfOt83ntVYbYYw3EAB7D+yUVT9ceCpW8c2IxeJvm21tW7tFDaNCg6n9qnPskPBc/EPpSuLgkjmNPlTT2S/Nv+IfSupKl1VtDpSLXGnsUlKSZbntRysrKytZdG1JSFf9tvU/Wn01zrFlbbPcI1JPmTGsCfSYHmaAbaZvBg48ELrzYBZiL+WI1J2841I30JAMedUrnECCyhc5AzoObKemm4OnwqlfxBFxlAJU22vW/VSGiOUMCP71XeHY0XLzQEIVRDLuAY8J0jcE/CqRoxDEXubvWF0H3y4q+UDKMyjrB1j486r428gBDqCACxkAgADfX4e8VbZ43/AO3+VULuDW6b1tx4SFEjT9bQ+RA+VDKVrC4vk6o+alcSMAqlcxQdB3qKw7u00FQRLuVEe6PjUjtbg5bVv2ltnwjVe9KEbbaE1GmDuOhKkMpYRm8LRbfwxAiDlGvSstWLqMZtyCwbwkNH2txzO3JgKPGOnNw1wuOF1XD5BhWENop3ZRMudhlgZdHyzHWSKq4pLJUZrNssqCAVBAHiEDyDDbzrXuLptlRbfNnLAmAPzxcTJ6RWY/hd0oXlVKh4AlmgsW3kAn3U2Omp2yWc+1z+r5c0vSScESwXD7S58lpFBOUwoEiBv11JrMNwCwr5rdm2HJ0KoJn3CqLXWtr3li4t1MuZkJJzDmyEywaZBUzr7qnwvEkxSRauvbb9IKQtwdQecT06VSqqCeKQuLjuXyRc27wp2vNsrz+QcGLzLi7Nt8Q7sVDqGJ1OUSdFEAdQRykUSODKrkYDLrCwAoXooAgLpQvC8EtJ3yOS73VBV21aQRBH4SJP4h1ojhLBRcpuO/TNGnwFXNrVcLqdrYnm/drZP6QuaGnT61VU4BbTZ1WdOpOXrlB2B5gdB51Zc51lT6Efxqeq9yyV8SD1XafTo3yPzoAKgzEF59YaE/AqEtt3JX7UABrOUAHWYHMGdj5sTFGMXkZO5KPcygBsuWVMae0wObnpQbtSwm207s/lB8IynoYjSp8dxK0HAgiSZfuzOgEurASTOgjQVtzA6alpw29xfTgVXuRdF8Pi0RVtnvJCHUqQYUan19K84Fcm2YgrmOVtAWHVgNm1PmfKqXZ/Fs8ZrguEqY2zIAdM0aeLTfXas4YwUXzcYCIVrghOoHggZT5xrpQCppA0SsPWuCePHgLBSBxuERsqLqurrpOqNMjXSZ9JEadKU7nDnS+Slwi3miA7yNbY6j+snnt50zKws4ZmM6DRjOY8lJzEkHX/ACG1LODxAYFTmEsNXnWXsaydB4UovseKRomewncBAt5pHOIAU2IwpYHUkqzqCXckFS8HfyQ++jHAbzNhxtAJEAGfSOgDfKhTYwE3cu5N7LHikk2iug6waP8ABMMVQyCuYzlO48z6/upNsvaKWzwL3FkyO5IW+Ix0EaEMQ0TsAN2Ou22m+2nSG3hs1xInKgDEHfMQd/PUk+bDpV7EYJHKlhOU5huIPu+leHDamGZQTMDKRPPcGsqyojayzME68lPum+VUxWIIL5QJUpEncn+E06djR9i2snNqfOBSemDdSxVxLEEllkzAH6JA5U4djLZWy2YyS5JOw2Gw6UW2Y5hmAaRge3RXKK/TI9WV7XtapHLrc7VyTiV0vilGaLYuG2ZEqzQG9xILLNdbbauU8QtjursgybrsvM5hOUiPIVRqXBrmnjoPbxQraXVCr8MuKrFXIlBfQydYzqw+R3q7wgqtkvGVSWaSdxyPw28ooM+Ee9BKlTB70KIZvEWy5iYAkx7hvGhy6bYy4dkGUptyjQR9KGbQa0gMBJLusBwAQhh48lpd4gCQACGylkn9KNWQ+cfuNai+beENw7lSwHm3sL7pVaqYbCsz5JMIw1MBgBmESBvELPMMD0q5xPxXbFnkWzt+FBI/5soqrNFEx7IWadY9wz70rCTclXcHh8ltE+6oHwGp+NS1tFeRWYkeXuLjxVoaLwCqfGB/N7sz7Dbb7afOrlVOLKxtFFiXK29TAGchZJg9asUALqmMDmPikdohxwKl7lk2e4utZi8FHgJ07tk5QwJnzHlVHDcI763P5rE24KuIXMfEIIG5GSeR1O4BonwW6Xu3Wz3HChLaG4NQACYJ5lWZln9XzqLiyGxfTEIqQTluSmaJgZ9NZgEe89TW+dXf66SlvYkC3fbTPA6KIgX3jotOB8eLsbN8Zby6a6Zv8/ruKPUA41wEXYKiGcl7dw6MsjOFcdNCOo00qHgfaFlf8nxIK3BorHn6n6NzoBtDZrZwZqbrDrN+JHZ2Lmutgphv3csHLmBIB30BnURudtPOreLwwW2WDqxdfs45zHi/CJ+MVSxPEFtETbuXTuERSZjq2y6x8KEYPGYo3Ll9baDLcVO4c7TLSrCNAZJG3OpdlbPjlpi+QNBFyL+YUwcBjXyVvivA7d8AkDMCCDrrHIx9dxQ/GWUYhS/dsAyQwn2+WpGYbkEeWopgt3neS6Ih6IxYfMCPSqnE8AXGZCFugEKxAO/Izy+lUqSvfDKIHvwNCNB43woHsvkKjw7h1y2wXKpyAgXNFzLGgYDnMa1tcuwtwuJuZYgjMuvsr4dwTG+te8ExL5XW4PY5SSw0HhM6nyPPWoxaELbUytxpyTJK/pywGm4+k61ak33zuEtri2RxGqj4Cyg414LSWVBLPJga6Qc0DaAC2kjRTtFWuG4QZ3VgCAloEHUTBJ38/pVfEWg+JWRMGE1j9EZiCOaiDBPM9aJYHW5fP64UegRf3k/Cre0HmmoxC05I3nd5KeG5XmIsKuQKoE3BsAOpP0q4TUN8S6D8TfKP+qtfyAEeNmueTER71UAH31l3uD2N6R3mdU8YJstPy0t+aUOPvEwnuMeL3aedQ3sViF/4drcD2zzIH3aIgRtUL6t5Age/c/QU6KWMG3Rgjt18lxB5qqMTfnW0seT/AEka/KnXsgxNliRBzbb8h0pYcx8qaeyn5lvxH6CimyZRJUizAMHS/wA1dohaRG6yvJrK190ast22Nc0w9h++uFoCgk29ZmcuYkcoiPea6W+xrneNHgO3nO0c58vLntQXakhaWMH5sIXXjAPJR2saveBB91m8yAQJjpJ3O8aUI4bjFxL3STGoy66ARpHmIMjo2u1VOEXs1/EZ832iKoJ0IVtB6TmU+VQ4BO7vAMBkxCCY0yuBBiNiryP71TR7OZD0gHWsLH3lBHOvZMXDbcu7kEERbPRiu5+gnnFaYQZ8XeflbVbQ9fbb6rVyzdC2QzHZcxJ9JNVuAW4sBjvdLXD/AHzP0is7LLdssp7Gjz9wU7RoERivK9rKAmymXlD8bftjubl4TZzjvFkgFSCATHtZdGjyJ5VcxDQpjeIHqdB86hv2WBt90AzglVDRkIKnMHnYFQRI1mN6M7GaPSYyefkmkm+FBwlm1DLkyqgtjmbfiKM367asZ18VXMRYDoVMwRy3HmKpcFQhWl+8MrL/AHvs00Hks5fdRKu2vKRtB7m6grtb3QPhZLXL1i43iDG4uUvnUbT3nTLlEf51FxLh9rEKyu/2trNBiGyg/pDmPMe7erPGUNp0xKqWyaMuaARrE9RJrfGH7S3eWHRgbfpmYQQDvroRp8qOmUzmOqYbFw4cHDUf9goThCeAdoGthbWJkAjwXG2I5An3b0xpgwLpuAnVQInw/ijrECfKg/CxbvWWw9zVkkFTuonSCen+tKo8M41+S3Th7rZrYPhfcr5N5fT0qOrpHVLpXUw3XjrNGjgeI+u5c1+BdNtehCdtfStQZqlxPDXWNprIbOlyfCSsjKxYErrBgD3is1Q0vpFQ2Fxtf3KxdS4rDb3FIRhAk7NJhVYDUgkxPKaF4W/9q2YEOqZmEHRmIU5YBzCAsb7VctcQt4o5VMtbuh2zlVukAaSBEhD4YHQmJ1qbHYHOAdmHstEj0I/SU9PpWnkhZs57IpgSDgu8u6yY9gJ3mofwYqzO+5UkTJPMmIbVco09PgLfBx9iGO7ln/aJI+RFVQ5XC3BtcEqwHJmOUR+rqI8vSitm0FUKNlAA9wihu16jpXvdwJsO4D5lNbqoWT7VT0RvmV/hW9xuQ6iaiNz7YjpbB+LN/wDGpA4BaTz9+woS5pG73D4rhbKlmhPHOKCwbZjMTmAQbkkaaeunvrOJcW/J0GaGdjCIoJZiTp6DUcqP9mOyRso+MxcNiChYA6i0oBMD9aOfL4k6DY+yN93TzdTh/V9c1KyN0psEq8Cxpuqc5PeM+ZtPCuU6L0Gi7V0jsoPsT+I/upE7PWow1o82UO3mW1P1p87Lj7A/iNSU743bTcIxZouArFCP5iMV7WtZWjsjdlvcPhPpXOMWucZT4UGrnaVGpHodvSa6Pe9k+lc+uWswKkct/jt5igO1nhj2E9qFV4vYIBaw5uu4nK9yyzgjSJuApI5aAVRsYVrzwCwRr2ZSNShCFn8hJb4ijthPtb1wT7K2k84nb+9PuolhsMttAi7D/ufnXTbWNO0houSBbsx5YQZrN5DuMpFlLIJ+0ZLQnUxPi1/CDRQLy91B8TF3HWk5WUa4fxGAs+7WjNAK4FkUbDqbuPtPyVhupXlZNZVDFXZurbLFQVzaaF9YKhuUDU89R0ofBCZXWHelc6wVlXDNpsp/5ufw+vpVDjGIgMct0i0hdmQhQkyLTHWWIcTGo302q9dupatliMqIP0RsB0FBMSrXSQAjMzBjFwwlvwqquAxDqxKPlGk5hymtPsCm35zUHqMvb67k34ojwJVFgZJySSk75Sdz6mT76IVHhrARFUbKIFSVnK6YTVD5BxJTmiwWt60GBVhKkQQaDYDDprYLMHtOrJzMZTrB8IQDwx1k7kUboFxu4MPet4mCRqlwKYLCNN9NJOnOKLbDlL3OpT+Yer/yGnjomvtqV7grzd4LpynvQba5dIy5iCfIx7qr8R4G1zMGUAFgSy5dEAUBVnWRBJJogEH2lwNAJBSNQZTLmEc2JiB0oRxO+9x7gRQkIiQX1zEnwgLIJIIB6RRmlMxqC6L1bCxJ4W4a8FVdgKpg+J3sDkW74rD+wZBI8hruOm3SmVrZxAzDEP3R2RMoX36SfMH4UB7REuircCoy3RopkQVGqyBMidNPZqpcuNgb828zWmALKdtdYnbMB8qvSUj6honhIbM6+mjgPPt4qUPGhRrhWGV7ZsPbEWrjlmI9omMoB3gDX3jzozYw6oIUQOnKtcHikuIHQghtZ/j51Max+06+eplIkuLcO0KZoFkH4ov86ww5OWzeeQZ1n0M/GjFDLhzYxB9y0x9CxAHyU0SqKscejhaeDfiT5Lm6lUhZDX3J1yrbEct3Oo571FxjjAsAADNccwiDcnblrE1GMWxxF23ZQ3LzFQq6wsKPE7forr8qcOzHYoYdjevMLuJbd48Kjog5etaCi2SZHNlqOoALDnj4KSGF0p9XxVHsf2GNt/yrFkPiDsv6Nv0/W5eXzor26xvd4G4o9q9FlfW54fkCTTBXN+2HGTexy2kGZMIC7edwgDTqVVj7ya0kklml+gaMcB2IlNuU8JA4qFLuV1tAaBJn0ygD4GfhTn2TuZsPI++w+Bj91JGYK1vOYds0D1jT3QBTz2WSMOPxN9aymzGt9JvbJHjnJVShN5EXisryKytUja3veyfQ1z+8wVcxMQDr6/8AYU/4g+BvQ0i8qzG3Hbroz3oXWi9lWw+GKudsoVcvWdQx+GX51ary5cgD3D4mvYrPyPdK4OchwAGAl/sw3eXMVeP6V3KPILMfIj4UbxWICLJk9AoLMT0AG5oN2RGUYhDut95+UfQ0VxKgOjliCJGWJzTGgG86cvOaKbQY19cQ7qgC3dYWTAbNuEBxvFmZwDf7n/8AWlvvHA/XYA5W8uXnVXHYK66hGxDkMwy57DKZnSCBIMfSjnDuCKmb28pJIVm0E6mVXf3k1pxPham3lAU5WDIuY2lBHPwa6DWikdfTxSCKADwHy81FuuOVaxmIC2WJMwBmMa8pIBgZuYB0mKF8C4cTce9cAz52BJMsSDoWA8IYa6jrpAqHtHxHvcMiqrZrgDgRpAUkw2xIMGB0qXsIP5oHmS7EkxGo00A5aU1xko9mP/KXuPh+6kF3Z4BMJryvZrIrFkKVeVXx+DF22yNsw/zB+NWK9y1JC58bw9moXEAiyWeESbN3DtrctEwskbQVgiDE61mLfD2y4hR3YV1yHI8mQRvo3lHOpeOt3V+3fUjMfszqIAOxI6ec8q9a2ma5L4dsyZQxdQF0MjLqTqZmZ+Fbq4JFQbgPFyBj1tHKo5tsKnxnKbYOYEm4uZs+ZT9mwAnbTSR5zV7G2bT5A5aTlMZcyswXSRGuhI0/dQjjFm2FtLbZDJUFUYNtALabMdRPT5W8RwCcxNvMCoVCpJaZBkydNCRudvOiL2R9DE7fLdbc/emcVRDnA3A1phdtXJYpsRG8dI/drTXgMet62HTY9dweYPnQfBYGbot3BpbUjLAMqWJAadj4QNNZU661BwkrhbzpMKwuNEzBRmj08EfAUL2rRxVH8sXMwAN+Y9nGysNJGSinC/FexFz9cWx6INf+YmpUa9irhs4UCV0uXj7FvyH3n8qg7KcGvYy0oXNZsks1y4dGcsSxW35a6tXTOFcKt4e0LVpAiDl18yeZ86li2Sxk3Szi5Ft1vAWGp+XirtNTOkycBVeAdm7WEQrbks2ruxlnPUn91FK9odx3jtvCWu8uE7wqjVnbkqjmaLElxRgBsbeQCp9rO0X5LZGUZr1w5LSdW6n9RdyaR+HWMhZJzMAC7HdmYsxJ9SfpVhLj3bjX735xtI3W2vJF9J1PMzVW82V1B9q5dG3RVkH5RWYr6z0lxpo9Br2n5BA6mfpHX4DRagZ8QDAhc4+At/RifnXQezP9HH4m+tc34HdL3LjH2VJUTuWLFmPpt7orpHZn+jj1b606kbuVvR/pb8lJs/rkorFe15XtaRHF5ifYb0P0pDZ4APLnT5ivzbfhP0rmjXDZuwdbV06fqNHiH4Tv5Saz21oele0DWxNkKr3WsrV9c+ZOqiD5yYPuMVVweLa7eaTCoCFA/SOgLTz1kD0861uYvIXYgwhdSfIIryPSCPjWcOAXvHPspAB6KqDN8yTVEQdHC4kcBbvKEl13KHBnJxC8BtdQN6sujR+1RG9KvKIXJ5l4VdusxPkKp4mxF7CvzzuD/fRj9QKLEVDWzWLJBm4sfZhPYLiyoXcK7a3LuRfu2/D8XOvwihrcLsKS4VrnIvdc935SW9r3A0QxvCme6HFwgARkZc6z94DMAG9Zq1ZwCggtLsP0nOY+4bL7gKliqmRNB39eAFrfXekLSTayTeL2c9p7/ei8wOQLblRbBBCwNzrFEew+ORrAUeE20VCpPMSWMeZNTcV4MRNqwMvehnOY6SsEZTuGmI5QDSzwvhV4uczsFZ+8ZVXPGrqSV5nMsEba61p3xR19Huk2HA8QO7RNB3Qbp5v8YtroM1xultS598aD3mqzYzEufBYVB1uuJ/ZT+NUn4fcPsnGHzz27Q/Z0j4VBd4WwBJs4q4fPEL/0mflQeDZ1GzAIJ/qz7rgJN9yJfkOKac2IRf1baD6tJFUb3ZjEOfFiCdNpciY20jT/AFFA/wCTMWtwvat3knbUsQOhPOsvYbHt7Xfn3sP30ZZQvicDFPGB/wAR9e9dcHmvOKcLfDZc1u28iWbK+hk6Eg+VaYfjmXU4awyDTRI/5jNTW+E3iPGMVJGsLI+b6ith2fUET+Uhf0h3Rn3EGPlRps1KY9ydwcez9io7KWxxPD3AZwR8snz5D6VrZ4vhR7K4myeTBmI+AbX4VIuAwa+2cRA5MrADz0FEMNw/AMmih9QApzm4xPsqqmCZjloINDHvprgMZIfG3vKkaLlUOG8VyZmTEWrs6w4ZWOwgH7xgaazTlwPsc2MZMRi7fdoB4bMnM087h08P6vx6Vd7Hf7PbVg9/dtKLhMpb9pbQ5eRfmT12p2ippGxNl6Vg9fS/lhFaei/NJ4fNaWbIVQqgAAQABAA6AVsTWE0k8c7cu9w2cCAxBIe+RNtDzCj9NvfHrULnAAucbAakojJKyIXKNdo+1VrCAA/aXm9i0vtt5n7q/rGki+z3Ln5RiWDXNlH6FtdyqDrG7bmpcHw8ISzM1y62r3HMs38B0A0Fa8Rc+BQJLOJ9NQT8499Ziq2r6RJ0MHV4nn+yDVNQ6QZ05KW0SEBI1iSPPmKFW7DZku3IJDudJ09oKB8SPhRTXwyYhiT5gTH1BqriMQJQBWYAyYGs6xoeUmZ20oZSPc1zt0Xvr3Zwqjl5wuyEBA5sxbXZtNPPn8BXQOzf9HHqfrSPGXL+sWn11YfvFOvZe5OHHqf9fuojstxkqzJzCIUGH2Raa9rysrUo0tcX+bb8J+lc74v7Cfj/AHNWVlBK78VF7fghO0eqEO4l/R73q/8A6VWl/o17/wDrXlZTKj7j/sgw1W/Fd8P/AGq0UNZWUAq/u2e34qwzisH76tcO9sehrKyoaL70KVmqQcf7b+p/x1J2R/pDf2b/AOOsrK9Dm/Av7lTk1Hem4VtWVlebw+asBYK0esrKtTaJwWorbmf9cxWVlVIkiiv7e7+Na4H/AHvh/wCwb61lZW92H+buKWLrDvXRq8NZWVcWjQjtf/Qb/wCA1z7st/RLX4aysoXtz8F7QhNd1wipqnivzqfhb6rWVlYql6/sKHu6qkv8vUfWhnDPzmJ9f3VlZV+H8O5Ru6yJ391/EP302djf6Gn4n/xtWVlEth9Z31xKI0X3p7kbrKysrUI0v//Z"/>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BQUExQUFRUWFxgYFxgXFxgWGBocHxoXGhgcGhgXHCYfGRkjGxgYIC8gJCcpLCwsGB4xNTAqNSYrLCkBCQoKDgwOGg8PGjQkHyQ1MTQqNC8tNCwtLDIyKjIsNCw0LCksLCwsLy4sLCwsLCwsKSwpLCwsLCwsLCwsLCwpKf/AABEIAOEA4QMBIgACEQEDEQH/xAAbAAACAgMBAAAAAAAAAAAAAAAFBgMEAAIHAf/EAEwQAAIBAgQDBQUDBwkGBgMBAAECEQADBBIhMQVBUQYTImFxMoGRobEjUnIUM0JiksHRFSQ0U3OCsuHwBzVDosLxVJOzw9LiJWODFv/EABsBAAEFAQEAAAAAAAAAAAAAAAUBAgMEBgAH/8QAPREAAQMDAQQGBwYFBQEAAAAAAQACAwQRITEFEkFREzJhcZHBFCKBobHR8BUzNEJS4QYjYrLxJDVygpIl/9oADAMBAAIRAxEAPwDsNutL+KRPaYD1P7qlUUo8fH84f3f4RQ6tqTTx7wCZNIY23CPDtBZ+8f2TW445Z+/8jXN8N2rw9xryrmDWAxfw7hZBjXXarPCuKpiLYuW5ykkaiDpodKFP2jUxi7mqoal44LoH8tWfvj4GsHHLP3x8D/CkyazOJiRPTnUX2xLyCb6W/knT+WrP3x86z+WbP3xSLh8fbuFlRgxQwwHI+dWAaU7YkbgtS+lv5JyHFrP9Ytb/AMq2v6xfjSXNZTvth/6V3pjuSdf5Utf1i/GthxO1/WL8aR2qrheIW7jOqMGZDDAcjrv8D8Kb9tSZ9TRd6W7kuh/yja/rE+IrP5Qt/wBYn7QpFmhFntXhXud2t1cxMDcAnyY6GlZtiZ4JbHeyUVbzoF1L8ut/1iftCvfy2399P2hSERWZai+33/oHiu9MPJPv5Zb++n7QrPytPvr+0KQcoqtiOJ2rTKruilvZBIBOsbU5u3ZHGwjXCsJ4LpP5Qv3l+Ir3vR1HxpCe6Tz/AHVLZ4g6rlB06EA/Wnt28L+s1OFXzCd++X7w+IrO8HUfEUgfCvDHSmfb5/R70npfYugZx1Hxr3MOorn1eEUv2+f0e9L6Z2LoJYVkiufV58a77f8A6Peu9L7F0Gaw1z4E9T8aM9mWPenf2T+6rFPtkTSCPdtftT2VO84CyZorKyso/YK7ZSKKT+O/0h/d9BTiKT+ND+cP6j6Cg+1/uh3qlV9QLhY4h3WMxB5OcRbb0bMB84pq7NcaXC8KF1gWi4wAGkkt16Up43Al2xlwf8K7J9Ge4D8wvzo7geONhuFW8gBe5duKpIBA1JJg6E/xqWqjbJG0AXyL+CZIAWi3YmbgPaw33uWntG3dRcwWdxE+oMEfEUA7LcWuPxK4TbufakhgZPdASfFI0EiI01Na9ksPcTiri62a53RLnzItGPdIHuq/2W/3pjfVv8VUXxRQ9KGj8oKiLWt3gBwV/gHFLGfFsto2+7du8bMWzQzyYO2s6Vrge31q5cRTauotxsqXGAyk7fXTSdaB8I/NcV9bv1uVSvj+a8N/tT/6opvokT3O3hyGv9N0nRtJz9YTbju3SWr120bV1jb3KwRy1P3QJ3NXX7V2RhPyrxFNQF0zZpIjeNxSu39O4l/YP/7dZwviK2ODBiiuWuOqhxmWSzakc4ANNNJHZu6M3HHW4SdE2wsmLgfa1cRdNprT2nC5gH5r1HP5UI7EuTjsf+JP8d6h3ZcXf5U+3M3Dak7aAqpUaaCBGlEOww/nmPP6yf471MqIWQtlDOLW9vFc5oaHW5D4pi7S3CuCxBGhFp/oaR+G9lvynh6NaVe+N1pcmIUab9BG3WnXtX/QcR/ZN9KAdl+NpheG23uBspuOvh1jxNy91VqJ8jKUui628PbhNjJDPV5o5xjtHbwaWxdzM7AAKgkmIk6kaT9a1w3a6y+HuXhni37akDOPdMUD7XuGxuAI1DEET0LoaEYUfZcV/Ef/AFHqSKgikha53WOvjZOEYIum/Bdt8NddEDMGfaVgAnYE9aUOL8WtXeKK7hjbRlQgjWVJGwO2cg1JftgWuFEAAllP/Opou1sHjkQIFoH/AJf86sRQw07nOYD1XceRsnta1puORRfi3a6xh7ndtnZ4BIRc2UdT7talxPaewmHXESWtsQBlGs+Y5UncQuXRxbE9zaF1ymXKSB4TbtSZOmla8S4dcscIRLqlW74mCQdyY2JFQfZ0Fo7nJtfOtxyTOibi6cLHazDsl1w/gtQGaNJOwHU17wrtZh8Q+S2xzRIDKVnnpO9Bu2WBS1wwKihQDaGg89z1NU+z2AxL4zDXnsd3bS2EzZlIICMFaJnWRpUQoqd8LpBcWva55fG6To2kEo5c7dYVWZWdgVYqRlJkjQxHLTeiGN47ZtWluu4CNGUjXNInQDfSufiypw3EmIBIvAAxqPtOXTerfHB/NeGA7Skj9mpHbOh3mgX1z/5ulMYwnXhfHLOIUm04OX2gZBHqDsNKr4ftXhbjhFvKWJgdCeQB2Jqve4GlkYy8rEtdttI0hYUxEUkcH4fib9nDrbsTbt3s/eBl18QDCCZ0ymooaGnlDnB1gOeOHvTWxtIJXVaM9lj9q34f3igxo12UH2r/AIf31T2cP9UzvSQfeAJmrKysreWRi6lApO44327aGnEUl8acnEP5GKD7ZP8AJHeqdZ1AlDD9jLajFjOxGJBBkDw6sZHXVvlVe72ADYNMP3utt2cPk6zIKz59eVNQrYVn2184N976Ash4ldzSpwjsS2HxSXxfLwCHDDxNIiJnacp/uipbfZF0x35Sl6FZizpB1kaiZ1E66imavCaa/aExJJOot7FxlcUucO7IlFxatckYksdFgqGLdTr7VUcD2FuBrIvX1a3YYsiquUzObUk9RTXfxGVlBIEzM6aRy98VDje8cRa0IM522HkAfakadINWIqmoccmwdx5cE0zuF0Ibsq3f4u5nH84tlAIPhmNT12qu3Ypjw9cMbi5lcuGg5TJYwRM7NFNFi7mRW11APSPdUGH8Fxk5N41+Wce46/3qjbWTi4vltj4YXdM4WSxwrsffs4tLxvrcgRcJBDEQBHPoNfKiHAeAnDX77M6n8ocFQAdINxjPuaiXEnK5Qs/aEWzHKf0vcM3yqTRsQB/V2z8XIj5IalfPLKzeeRYtzjl+6R07nXBW3EcCL1m5bbQOpWek0ip2CxbKLD3UFhWLCDJ13IEbkcpgTT5cbx6yFUa9CT/AD5itOGXc1sHWAWAmZgMQpM67RUEE01NCXM0xw0/dcyYt9UIL2k7O3Lj4e7ZylrB0VjAIkEax5VSwvY+6MNigxTvcQZgE5R4i3tR1J5U1YS+Wzg7qxHu3U/Aj3g1YNMNbPCBGbY/yntmdZJ97speKYBRk/m5XvNehU+HTXbyq8OBXP5TOJ8Pd93l31mANo9aYqr37wVlk6HT/AF/r99c2smlO6LXIPvyuMxAulTjXZjE/ldy/hih71CjZjBWVVDH7IINbcR7KXjw+3YVg9wPmYk6c51O8TFHF4iO/Cg6NpJmGIH6J22IooRU81TUQ9G11uBGPj3JG1BcMcEE7UcFbEYQ2kIzeEidjHKaE8A4LjDiLV3EEW1soECBpzQCASFJHOZpo4e5Kw3tDfaOexGh2j3bV493NkA5sfgp1PoSAPfUbZpYw6HFs5tpcZ9yQT+qlBOy18YbGplGa9dDIMw1GedemlT8Y7M3nwuECBe9sZZUmAYA2PqBTcW1jpqf3VvTTtCUEOsOfusndM66UuD8Avn8quXsqNiFICA5gsg6kjTpQjhXBMeBYsFO6t2rudrgceITJHhOo3+NPl3EABiDOXQ+R/wBEV7n0Gsn41J6fLkloz2aY+STpzlb0c7JD7R/wj60tC07e0YKnwkc/Miekj4+VM3ZL27n4R9aSgYG1TM3/AMJ1KbyBMlZXsVlbdGVIK552wx3cm/cESDpOonQCa6IKRuM2g164CARm2IkUI2s9rGsc8XF8qnXdQJUs8fuC4VLWro7pnlARlKiQG8R0NecB47evsMxtgEH9E6nlHj9+3I0ft4VFBCqoneABPr1rLWBtqQVRAeoUA/EUOftCiLXAQ5OhwhG67mhOC4nfa5eVjaiz7UKwJlSRHi01Aqnw/tJfe5ZUon2mvssvh5lSWM7GmYWV8XhHi9rQa+vWtBhU8PgXw+zoNPTpUY2hSeteEZGOzHzSbp5pdx/Hnm44S1lsXAIYkXCdiVgwBr0olZ4nce7dRAgypbZcwI9oSc0Veu8NtM2draFupAmvbCjO5ygNME82EAqfTX5GnSVlI6IbkeQPMfv4rt0gob2e4rdxCl2W2EkqMubNmEcjyg1lzjDi7fQ2ge6TOsGS07elFLFhUEIoUTMARr1rw4NCWJVZYQxjcdD1FUvS6UzPeY/VOg5e9Lum2qC8P7Qm85tlFz5M6+0FneGzCREjxCa24ZxO495osqV2e4rkrIBgDMonXTTrRPDcLtW5yIqyIMDcdJqTDKifZoAuUTlAiAZ1+M1alrKP1+giwQNeHPRIAeJQa3iDie6ZgyRcdCqtI0H6WkHaI8zR6qGGshbzKoCqviheeaZzGdJIOkct6m4njhZtNcImNh1J0A+NVaz+fIyGEY4DvXM4lVcdjVs3Vd2AV1ynyIkqY95HwqDEdpPEBasXbojUhSoH7YE0v4S1iTiDcIUOBLZ9lmco3EeSz615xnGOc6M9x3iT/wAO2gPkQM23T0JrRjYcW8xjiHG2c/Ll3pGuyjjdpnB1w1zKD4iCrEDqVUmrA4rZxCtbmGIkKwgnaI+NCuyV+6LaoPydVgwC0uSSTMDca7aUU4l2dW6hMKt3cOojUbT5UOnp6Smm6OT1SNCDfxB+acST3LXEgo4YJK2h5IAD7bTEHSNOoPrRbD3cyhoIkTB3HkY50P4FfZrbW7pBe2cjeekg69RW13COjZkPhDTkUASIAMyY0gREe+qE+7K7onkBzdDfB/ymgFuQou/dbd4qfEpZsrbrMnfYjeI+NTcP1ZtwEC2xPUasZ5zK6+VQOjLhbkgB2JzBRsWbX1gHermBTLnXo7Ef3vF/1Ee6nzuaIXkAXvb4Jjb3C0xqHKxgQSCTJBiBJ+XyqFrpzIEMM6k5WMx7JBIOvUadal4tYLqEBjMRPpIn5VSxd1yl4EE5fZPhgEERBEHNsdorqYb8bSbfWAufqiGGwuUljuR4hymSSfn8hXiYhVQEkaiR51LjFYoQntHQe/n7q8w+FCjcnQDXy2qi5wc0ukNzfQdifa2irXeMIt1bbSrMOfLp8dfh6U19kvbufhH1NL1zCqxDFQSNiRqKY+yQ8Vz0X6mrdCYjVRbgIPHwKuUlxILpjisrIrK2tkaUopG4oft7n4jT0K5R/tKcjDYkgxry0/SFBtrx9II2cyqlWN6w7UUr0GuPLcTu7AsPiFxLFQxZitqY1hm0ImPd8KbFvP8Ay2qliQLQkScpOTUxtQaXZfRgne0BOnJU3QWTtXqPB61XxuKFq09xtkUsfcK512Z4lft4yw112KYoOQCxIElo0Og8QA9DVKmo3TxukB096iZEXAldMmoWX7QEDcQfdqP+r40mY/iN7F8SbCpdazbQHMUjMYAJMnzIAqfiFrFYbA4nvb2eCO6uAw8ZgIaB/qTUzaIssC4Xdw7ClMWgJymy8D4SDENr5jaPmD7q2uExI5cuv+dc44Xx25i7mGwxuvbUL9o0+O4wBJE8gRPzrobXStokalQQB1I0A9+ldUUb6dzWmxPkSo5YzGbFU8JiyLzoQTn8akA5QNt+WgEzznyqxiLmR0OWc8oT0O6+7Qj1IqnhMIbYDkkv3hNwxqVbQwNoHhOnSt8dxHOCltL10nbukzwVIM7jY+6rj4OknHQtuLWNvr2qsDixRG3aA1G5iSSSdNtTS/xfi9vv27wkW8KveMPv3CItIPQ6/DpUy9pxLoVY3FTMqxlLGcuXcgHMQN+fKkvjGPD3e9MZg5Ny0DnTMoQW8rD2pGeRyirGydnzGp35Bpz+uStNaLZCbOF31sxicU0AjMlqPE7MBLMP3cgANKAcT7T2r17PDGBCoNcu+pJMZtfPSlnifE7uJuy5Ov8AqNNgOlTWcIFWPnW4pKEueXu10xgdw+aY6MMbZx8PNHT2nsqR9lJG2e5mg+QjKDPlRBu3zf1Y/a/+tIeNy7KI8+tb2w3dZtdiNek8qSTZ9JK8iVm9btJTxBZoINr810Hs52iW5iX7whWuKiqC2+Utprz8XKm2uP8AZTCZ8XaQ75g89Avi/dXYawX8RU0UM7THi405Wwkc3cNlUvgLOmjFV8tTqfn8hVYcew6lpupM9fd+6o+1BIwt1gf0QPQFgDHqDXS7WAs2rAi2gVEEDKOQ9KloKCGppzLKTyx2W5roYTITm1lzW52gw+ZftU589Bt/Csbj2GJ/O2yevQT1p64LikvMyvZtgxI8I/1zqThS2rxuBrNoZTAhR5+XlUsdDs+QN3XOze2nD2KYUu9o7XsSIOOWJ/P249R9TXjY/Dt/xl16XSPoachesd0zvYtSHKgBV1+IqKzZt50F3CWgr7EIDHrpTBRUAIDZHZ7vfhJ6NfF/clnD4e2RKMSOouM3zmmjsdbg3NSdF3M/epc4jgUs8SvpaUIht2nKroMxzAkDYSBTL2OcMLhG3h/6qYymNPtBsYcSNfEJaZgZNu8kxV5XtZWpRuymFcx7acMbEW79pCAzHQnbRp5V04VzntDxJLBu3LhIRWMkAnnGwoFthzmiMs1vhUKskbtkh4vsjjr1mzh3bDi1bgAiS2gygnTXQ+U1axvZvFpjBfw/dtltqgNxjJhQpJHWmHF9qMPas27zvCXfYMEzpOw1GlWMRxm0j2kZvFe/NgAmdumw1oQayr4sxnFvFVOkfyQPiOBxt/BPauC0LjuB4SQuTQmZ5zQ3i/8As97tbbYSTdVgTnfTTWR01piu9scItzu2vIGBg9AehbYVb4lxyzYVWuuFD+ydSDz5VGypqoiGsZa+bW1SB726BLeN4DibWNOLw6oxuL40YxBIGYT0lQZ8q3xfBMXcwmIF1w926VK21MIgDAmCeeho1gO1OFvuEt3kZjsNifSd6mw3HLFxrircBNuc+4yxIMk+YPwpHVNUCN6PItm2bXwk3n4xolLGdj7qYfCPYtgYi0QXAYCT7RMkwdQB6GnFwxK6AZspYE6iIJjr0+FQDtHh+673vV7vNlzaxPTbehHEe0eHe5ZezettcV8uXUllbQgACSZgwKmiNRVSBsjbWvkjjrZRylzxkIxxzFFLRCzmfwr5Tz91ecHxLpYFvD+AaZ7xHt9SJM5QNBypeTj9tsQWuYqwMsgBgfCdPZUwdCNzGvpTBaFu5bz98HtHfKVFs+pHLymKvEfZ8Iivk5OD4aear7r73tZQ4jg9q8HfYlcouj2mgybhPOSNPIDrSn2r4Mbdmy4AVSNCojcaSBvoPXQ9adOH8cs3na3adWyAbEEGZ0EHWIrXi/Du+wl2yTrbE2z+qxkA/hdNPI1JQV8xn3ZMaEA8lI0brsrlmEtAAbSOlbYdj4geTH4cqi4cw8Q8/wB1WMvjPmPp/wB69Phy1rgmv6zgVpesrBMCsW9ygxG8aHyFbXSOew1NVblx2PhEKNtYmkeQw4SsBcMov2WJXE2yoy+KCTzXnv8Aq10wXC3siB1b9y7/ABik7/Z3wwzcuvrBCoJmNJb93zp4ivLf4mqo5KoMa3LRYriPWOUG7UW/5pcJM+z/AI15V0Pj1w9yltdS+UfSufdqmAwr7alAP21rqzXAqZjsFn5VY2cwy7OLSbXJ8lcpG33x3eaWLC3LWIttcXLIy6dIj+FS8Pxf5O91bitqZGh13r1+NX3DOiKEU89f9aUW4RxIX0kgBhoR/CqtMyNzw2J5vktuNQcFWGBpNmnuugF7h7/koYqZ7wtEawecVZbjbG5byMCrFQVy6jYGT8anxXHLjXGSwgbLMk6+tScD4oLpZWRVYa6Df3ciKcwRdKI4pCL4vbUjkUo3d6zT9BKfHz/+Uv8A9jZ+r0f7GwRcI55T9aA8d/3piP7Gx/7lHuxSgJciYkRIj7x2NWJh/wDUB7B/aq8X4k+1MdZXtZRtGFIK5t2owPfW8Rb+8HA9dY+ddKFIeKH2j/iP1oFtp+4I3cih9Ybbq4haN3E2VtAGMLauv1kSCR68h6UU4JibmIlhJbCYN1Q7nMQyq09SJ+FP3DOy9mw910Bm9IaTIgkkgDkJJ+Ve8B7L2cJn7vMc8TmIOgmAIA01NVpNrwlpDR3e3VQuqG2sB3JP4DgLTcGvuyqW+0OYgZgR7Gu87fGhHELjnh2CzakXLgWeYBAX3cqfLvYLCly0OFJk21ci2T+Gp+MdlLWIWysm2tk+FUCgctNRtpUbNpQh9ySbm+RpjRIJ2h10oIj4ridq3ct28M9nxNk1LQVbcASY+WagOIa8buMW1mys9xrkfdV2Op6SduddPxHZhGxiYoOyuoAgRlaARrpOxitOEdlLdi5fcMz9/OZWAjUsSBH4qkZtWFguOQx23ynCdoyljj+ItvwaybQCrnQQORAbNPUzNEux3Dcyq13BWbYVUa3dCqWY6Q07g7Gpv/8AAIMMcOL1zIbguCQsggEQPIyPhWcP7DG1cRhi8QQjA5CTlIB2InaoHVUHROY19sk6H67Mphe3dtdKeAx/ctjHOFXEL3hDFioCeJwN1J1J5dKt4HsxeucMY2yCbtwXBbBgZRIjUxMmY/VAprwnY5Et4pC7MMTMmAMszt1gmfdUY7OCxgjZOIuKFYsroQjbzG8HWpvT2SHdi1uOBN8fNK6ZoGOxLvCOKWrGItLfwYsXgMoZYAaREkGIYnnJ33pu4gHYEA5TdAXLuQozGSRpJZgIEwBJ6UI4V2UF26L1++2INtioDQV0Jyk9QfaHXemPD8MVHzzqBAAACjWdBv03Jp1RUx0sxuPXAtm/uuq07g4gsQDivYK2xz2IttzWPCfhtStxDhV2wYuLHmCCI66V1MmkHjmKz52bUm4YEkeBdBA1HnRr+GNqVczjHIbsHZlVXmyXxB861e2DvTVxrs3ZFpL1mTOSVmSZ9oA7gzy/fWcO7PWfyru2zMAgeM4ZToGXYAxG4Ox91at+1YuhdKGk7t7+zVcNbXVrhlw4fhYYL4mk9PaYgH9mKZMJig9tX2DKG9NNZ9KF9oxKBRskEgefhX3bn3CrWBvpkZCR4WdSPLMY+teZ1jG1FP6Tu+s5xJ7ikD/WsqXHPHhmc8zbyDoDcXX1O9ddeyGt5TsRBrknaRg1oZSCFuIWj8SgAx5n5V1nFYkW7Rc7AD+FG9mkChu/AucchhFKCw3kJ4sqYfDsiaZzoJnfc/AVv2YwRS2WIjMdPSg9viCPd7y/JjZQJH/ambBcSS4hZZhdNRHKao0b4Z6jpQQABZo425qxGWvfvX00ChXBW8OHuCRprJnzoR2XsFrj3CNNfiTPyqDG8XF9wHLLaGsAST60e4RjbTgpaBAUDSI3n+FdE+GoqW7hAa29hzPOy5pa94toPekrjf8AvXEf2Vj/AK6ZOyQ8Nz1X6GlvjJ//ACmJ/s7H0emXsgZS5+IfSnS/7sO4f2qvD+IPtR2Kytq9o8i62rlva7j64RXuMMzFyqKP0m1PuECup1xX/abw65cVHtqX7q6XZRqY6xz/AM6D7SjZI+Jr9CSqNSAS0Fe8O7RYoX7dvE4YIt0eFrctl/HvG/lWuJ7V3rmIuWcJZW4bXts7ZR0gR5yPdU2A7ZDEXbaWLVxp/OsylBbHqRBO+n+gD4Vi14djMWMRmC3Ya2wUsH1cwIH60e6hDadpLt6MBwGBfXOtlTDRm4yiB7fg4S5dFqLtp1R7ZaAMxiQ0bSDy5VNd7cr+QjEqgYhlR0zRlY76x7xprSff4c4wWKvupQX71soCIMZ2aY/vCtO1vZ9sIYQnuLsEa/pDXK3mJ0NXG0FG4hvG/PkBcKXoozhO/Fu2BS8tizZN68VBKzlAkTE9YqK12vL2b7MhtXLAl7WhJ/vEEfL60Is3BhOL3HvkKt22cjtouoTc/wB0j4darXO1l3E2sXacWYFl2zWwdSCqzJOo1+VRMoowQGMBGDe/bnsUZhacWRK12yuGz35w942ZILi6vIwdABzqxj+2gt3LItpdu97bV1GYa5iREETOnI0mHDumDw9xrjnD3LjK9sMQohztHUBj6ii3a1FXH4cW7gsoLNvI/JBLwfhVs08Jfu2x63djzT+gj3rW5pjwvaS46XXxFu5hrdtQ2g1blEsJn0A3qPh3G7V1lBwl/JdlVuuO8kGeZJIHnW6YrD3MA9q9iheCr9pcXcSxKmNdfLypeuY+9ghbGGxdvEWmYBbehb0jz233NVIm7wc1jd0g41A01vb25UIhY6+Moh/LhwN+5at22vm2CTl0AU5JznckKAB93TqabuD8VGItC4qugJjK4hhz1jyIpS41grD4p7lrFrh8QoHeA+zMQROk7CRry0qr2S45fS1dbR0zZA0SGbU6agltQJ5A7aVdnpxtSIFxtIALE4v9cE17A2O44J44vfKWHI3iB6n/AFPupMGCZLfeQxC6KCuhIIYk7jJEwZ3ozi+Jm+ChQiNInQsSVAEgHp00mjNxQwa2yeAKB6g8wB0jbelpnO2TCI3Nu5xu7Og0wh7iHlL+FDG3Clg1p5ChZYSpI8IEZSZgzoQDVAuLeIDBCkMkqmhCkARv7R0+J6Vb4he/JrpKmC1sKDoZHgBgzv4TrsKH57mVhcWMwN1X+8Blyx5wPXWtPCd4dILbjxj26pgCaTfQk22zLmgN3m5BHhAI0WddyNjzNXrKqhKqAJ1AH19Ks4d7V20pYHxKDsCDOokVGvBwgHd3wn6pVnQHpGhA9CK8+lDZC5gdbsvi6tCM6iyocetM1koglyVKjkSpD6nlop+NMK/7SLLIFuYbEyRBXuwwkbwZ1GlLuO4c1pQ9/EllZsv2YhQRqJBUkD1qoOJ2QTGKefMKw/wUXopHU0HRFu+NbgG2e0Ap7ZnwuICaT2zwf/hMR/5I/wDlU1nt7hkBVcNigDuBZ/8AtSg/aRVIHeWruZlUBGyvqYHhbQ/EUctsCAetQy7RNPZxgAv2/spRVSdngrh7X4L/AMJif/J/+1S4bt5hLc5MPilJ3iydfnQsXNNRGsDqfOt83ntVYbYYw3EAB7D+yUVT9ceCpW8c2IxeJvm21tW7tFDaNCg6n9qnPskPBc/EPpSuLgkjmNPlTT2S/Nv+IfSupKl1VtDpSLXGnsUlKSZbntRysrKytZdG1JSFf9tvU/Wn01zrFlbbPcI1JPmTGsCfSYHmaAbaZvBg48ELrzYBZiL+WI1J2841I30JAMedUrnECCyhc5AzoObKemm4OnwqlfxBFxlAJU22vW/VSGiOUMCP71XeHY0XLzQEIVRDLuAY8J0jcE/CqRoxDEXubvWF0H3y4q+UDKMyjrB1j486r428gBDqCACxkAgADfX4e8VbZ43/AO3+VULuDW6b1tx4SFEjT9bQ+RA+VDKVrC4vk6o+alcSMAqlcxQdB3qKw7u00FQRLuVEe6PjUjtbg5bVv2ltnwjVe9KEbbaE1GmDuOhKkMpYRm8LRbfwxAiDlGvSstWLqMZtyCwbwkNH2txzO3JgKPGOnNw1wuOF1XD5BhWENop3ZRMudhlgZdHyzHWSKq4pLJUZrNssqCAVBAHiEDyDDbzrXuLptlRbfNnLAmAPzxcTJ6RWY/hd0oXlVKh4AlmgsW3kAn3U2Omp2yWc+1z+r5c0vSScESwXD7S58lpFBOUwoEiBv11JrMNwCwr5rdm2HJ0KoJn3CqLXWtr3li4t1MuZkJJzDmyEywaZBUzr7qnwvEkxSRauvbb9IKQtwdQecT06VSqqCeKQuLjuXyRc27wp2vNsrz+QcGLzLi7Nt8Q7sVDqGJ1OUSdFEAdQRykUSODKrkYDLrCwAoXooAgLpQvC8EtJ3yOS73VBV21aQRBH4SJP4h1ojhLBRcpuO/TNGnwFXNrVcLqdrYnm/drZP6QuaGnT61VU4BbTZ1WdOpOXrlB2B5gdB51Zc51lT6Efxqeq9yyV8SD1XafTo3yPzoAKgzEF59YaE/AqEtt3JX7UABrOUAHWYHMGdj5sTFGMXkZO5KPcygBsuWVMae0wObnpQbtSwm207s/lB8IynoYjSp8dxK0HAgiSZfuzOgEurASTOgjQVtzA6alpw29xfTgVXuRdF8Pi0RVtnvJCHUqQYUan19K84Fcm2YgrmOVtAWHVgNm1PmfKqXZ/Fs8ZrguEqY2zIAdM0aeLTfXas4YwUXzcYCIVrghOoHggZT5xrpQCppA0SsPWuCePHgLBSBxuERsqLqurrpOqNMjXSZ9JEadKU7nDnS+Slwi3miA7yNbY6j+snnt50zKws4ZmM6DRjOY8lJzEkHX/ACG1LODxAYFTmEsNXnWXsaydB4UovseKRomewncBAt5pHOIAU2IwpYHUkqzqCXckFS8HfyQ++jHAbzNhxtAJEAGfSOgDfKhTYwE3cu5N7LHikk2iug6waP8ABMMVQyCuYzlO48z6/upNsvaKWzwL3FkyO5IW+Ix0EaEMQ0TsAN2Ou22m+2nSG3hs1xInKgDEHfMQd/PUk+bDpV7EYJHKlhOU5huIPu+leHDamGZQTMDKRPPcGsqyojayzME68lPum+VUxWIIL5QJUpEncn+E06djR9i2snNqfOBSemDdSxVxLEEllkzAH6JA5U4djLZWy2YyS5JOw2Gw6UW2Y5hmAaRge3RXKK/TI9WV7XtapHLrc7VyTiV0vilGaLYuG2ZEqzQG9xILLNdbbauU8QtjursgybrsvM5hOUiPIVRqXBrmnjoPbxQraXVCr8MuKrFXIlBfQydYzqw+R3q7wgqtkvGVSWaSdxyPw28ooM+Ee9BKlTB70KIZvEWy5iYAkx7hvGhy6bYy4dkGUptyjQR9KGbQa0gMBJLusBwAQhh48lpd4gCQACGylkn9KNWQ+cfuNai+beENw7lSwHm3sL7pVaqYbCsz5JMIw1MBgBmESBvELPMMD0q5xPxXbFnkWzt+FBI/5soqrNFEx7IWadY9wz70rCTclXcHh8ltE+6oHwGp+NS1tFeRWYkeXuLjxVoaLwCqfGB/N7sz7Dbb7afOrlVOLKxtFFiXK29TAGchZJg9asUALqmMDmPikdohxwKl7lk2e4utZi8FHgJ07tk5QwJnzHlVHDcI763P5rE24KuIXMfEIIG5GSeR1O4BonwW6Xu3Wz3HChLaG4NQACYJ5lWZln9XzqLiyGxfTEIqQTluSmaJgZ9NZgEe89TW+dXf66SlvYkC3fbTPA6KIgX3jotOB8eLsbN8Zby6a6Zv8/ruKPUA41wEXYKiGcl7dw6MsjOFcdNCOo00qHgfaFlf8nxIK3BorHn6n6NzoBtDZrZwZqbrDrN+JHZ2Lmutgphv3csHLmBIB30BnURudtPOreLwwW2WDqxdfs45zHi/CJ+MVSxPEFtETbuXTuERSZjq2y6x8KEYPGYo3Ll9baDLcVO4c7TLSrCNAZJG3OpdlbPjlpi+QNBFyL+YUwcBjXyVvivA7d8AkDMCCDrrHIx9dxQ/GWUYhS/dsAyQwn2+WpGYbkEeWopgt3neS6Ih6IxYfMCPSqnE8AXGZCFugEKxAO/Izy+lUqSvfDKIHvwNCNB43woHsvkKjw7h1y2wXKpyAgXNFzLGgYDnMa1tcuwtwuJuZYgjMuvsr4dwTG+te8ExL5XW4PY5SSw0HhM6nyPPWoxaELbUytxpyTJK/pywGm4+k61ak33zuEtri2RxGqj4Cyg414LSWVBLPJga6Qc0DaAC2kjRTtFWuG4QZ3VgCAloEHUTBJ38/pVfEWg+JWRMGE1j9EZiCOaiDBPM9aJYHW5fP64UegRf3k/Cre0HmmoxC05I3nd5KeG5XmIsKuQKoE3BsAOpP0q4TUN8S6D8TfKP+qtfyAEeNmueTER71UAH31l3uD2N6R3mdU8YJstPy0t+aUOPvEwnuMeL3aedQ3sViF/4drcD2zzIH3aIgRtUL6t5Age/c/QU6KWMG3Rgjt18lxB5qqMTfnW0seT/AEka/KnXsgxNliRBzbb8h0pYcx8qaeyn5lvxH6CimyZRJUizAMHS/wA1dohaRG6yvJrK190ast22Nc0w9h++uFoCgk29ZmcuYkcoiPea6W+xrneNHgO3nO0c58vLntQXakhaWMH5sIXXjAPJR2saveBB91m8yAQJjpJ3O8aUI4bjFxL3STGoy66ARpHmIMjo2u1VOEXs1/EZ832iKoJ0IVtB6TmU+VQ4BO7vAMBkxCCY0yuBBiNiryP71TR7OZD0gHWsLH3lBHOvZMXDbcu7kEERbPRiu5+gnnFaYQZ8XeflbVbQ9fbb6rVyzdC2QzHZcxJ9JNVuAW4sBjvdLXD/AHzP0is7LLdssp7Gjz9wU7RoERivK9rKAmymXlD8bftjubl4TZzjvFkgFSCATHtZdGjyJ5VcxDQpjeIHqdB86hv2WBt90AzglVDRkIKnMHnYFQRI1mN6M7GaPSYyefkmkm+FBwlm1DLkyqgtjmbfiKM367asZ18VXMRYDoVMwRy3HmKpcFQhWl+8MrL/AHvs00Hks5fdRKu2vKRtB7m6grtb3QPhZLXL1i43iDG4uUvnUbT3nTLlEf51FxLh9rEKyu/2trNBiGyg/pDmPMe7erPGUNp0xKqWyaMuaARrE9RJrfGH7S3eWHRgbfpmYQQDvroRp8qOmUzmOqYbFw4cHDUf9goThCeAdoGthbWJkAjwXG2I5An3b0xpgwLpuAnVQInw/ijrECfKg/CxbvWWw9zVkkFTuonSCen+tKo8M41+S3Th7rZrYPhfcr5N5fT0qOrpHVLpXUw3XjrNGjgeI+u5c1+BdNtehCdtfStQZqlxPDXWNprIbOlyfCSsjKxYErrBgD3is1Q0vpFQ2Fxtf3KxdS4rDb3FIRhAk7NJhVYDUgkxPKaF4W/9q2YEOqZmEHRmIU5YBzCAsb7VctcQt4o5VMtbuh2zlVukAaSBEhD4YHQmJ1qbHYHOAdmHstEj0I/SU9PpWnkhZs57IpgSDgu8u6yY9gJ3mofwYqzO+5UkTJPMmIbVco09PgLfBx9iGO7ln/aJI+RFVQ5XC3BtcEqwHJmOUR+rqI8vSitm0FUKNlAA9wihu16jpXvdwJsO4D5lNbqoWT7VT0RvmV/hW9xuQ6iaiNz7YjpbB+LN/wDGpA4BaTz9+woS5pG73D4rhbKlmhPHOKCwbZjMTmAQbkkaaeunvrOJcW/J0GaGdjCIoJZiTp6DUcqP9mOyRso+MxcNiChYA6i0oBMD9aOfL4k6DY+yN93TzdTh/V9c1KyN0psEq8Cxpuqc5PeM+ZtPCuU6L0Gi7V0jsoPsT+I/upE7PWow1o82UO3mW1P1p87Lj7A/iNSU743bTcIxZouArFCP5iMV7WtZWjsjdlvcPhPpXOMWucZT4UGrnaVGpHodvSa6Pe9k+lc+uWswKkct/jt5igO1nhj2E9qFV4vYIBaw5uu4nK9yyzgjSJuApI5aAVRsYVrzwCwRr2ZSNShCFn8hJb4ijthPtb1wT7K2k84nb+9PuolhsMttAi7D/ufnXTbWNO0houSBbsx5YQZrN5DuMpFlLIJ+0ZLQnUxPi1/CDRQLy91B8TF3HWk5WUa4fxGAs+7WjNAK4FkUbDqbuPtPyVhupXlZNZVDFXZurbLFQVzaaF9YKhuUDU89R0ofBCZXWHelc6wVlXDNpsp/5ufw+vpVDjGIgMct0i0hdmQhQkyLTHWWIcTGo302q9dupatliMqIP0RsB0FBMSrXSQAjMzBjFwwlvwqquAxDqxKPlGk5hymtPsCm35zUHqMvb67k34ojwJVFgZJySSk75Sdz6mT76IVHhrARFUbKIFSVnK6YTVD5BxJTmiwWt60GBVhKkQQaDYDDprYLMHtOrJzMZTrB8IQDwx1k7kUboFxu4MPet4mCRqlwKYLCNN9NJOnOKLbDlL3OpT+Yer/yGnjomvtqV7grzd4LpynvQba5dIy5iCfIx7qr8R4G1zMGUAFgSy5dEAUBVnWRBJJogEH2lwNAJBSNQZTLmEc2JiB0oRxO+9x7gRQkIiQX1zEnwgLIJIIB6RRmlMxqC6L1bCxJ4W4a8FVdgKpg+J3sDkW74rD+wZBI8hruOm3SmVrZxAzDEP3R2RMoX36SfMH4UB7REuircCoy3RopkQVGqyBMidNPZqpcuNgb828zWmALKdtdYnbMB8qvSUj6honhIbM6+mjgPPt4qUPGhRrhWGV7ZsPbEWrjlmI9omMoB3gDX3jzozYw6oIUQOnKtcHikuIHQghtZ/j51Max+06+eplIkuLcO0KZoFkH4ov86ww5OWzeeQZ1n0M/GjFDLhzYxB9y0x9CxAHyU0SqKscejhaeDfiT5Lm6lUhZDX3J1yrbEct3Oo571FxjjAsAADNccwiDcnblrE1GMWxxF23ZQ3LzFQq6wsKPE7forr8qcOzHYoYdjevMLuJbd48Kjog5etaCi2SZHNlqOoALDnj4KSGF0p9XxVHsf2GNt/yrFkPiDsv6Nv0/W5eXzor26xvd4G4o9q9FlfW54fkCTTBXN+2HGTexy2kGZMIC7edwgDTqVVj7ya0kklml+gaMcB2IlNuU8JA4qFLuV1tAaBJn0ygD4GfhTn2TuZsPI++w+Bj91JGYK1vOYds0D1jT3QBTz2WSMOPxN9aymzGt9JvbJHjnJVShN5EXisryKytUja3veyfQ1z+8wVcxMQDr6/8AYU/4g+BvQ0i8qzG3Hbroz3oXWi9lWw+GKudsoVcvWdQx+GX51ary5cgD3D4mvYrPyPdK4OchwAGAl/sw3eXMVeP6V3KPILMfIj4UbxWICLJk9AoLMT0AG5oN2RGUYhDut95+UfQ0VxKgOjliCJGWJzTGgG86cvOaKbQY19cQ7qgC3dYWTAbNuEBxvFmZwDf7n/8AWlvvHA/XYA5W8uXnVXHYK66hGxDkMwy57DKZnSCBIMfSjnDuCKmb28pJIVm0E6mVXf3k1pxPham3lAU5WDIuY2lBHPwa6DWikdfTxSCKADwHy81FuuOVaxmIC2WJMwBmMa8pIBgZuYB0mKF8C4cTce9cAz52BJMsSDoWA8IYa6jrpAqHtHxHvcMiqrZrgDgRpAUkw2xIMGB0qXsIP5oHmS7EkxGo00A5aU1xko9mP/KXuPh+6kF3Z4BMJryvZrIrFkKVeVXx+DF22yNsw/zB+NWK9y1JC58bw9moXEAiyWeESbN3DtrctEwskbQVgiDE61mLfD2y4hR3YV1yHI8mQRvo3lHOpeOt3V+3fUjMfszqIAOxI6ec8q9a2ma5L4dsyZQxdQF0MjLqTqZmZ+Fbq4JFQbgPFyBj1tHKo5tsKnxnKbYOYEm4uZs+ZT9mwAnbTSR5zV7G2bT5A5aTlMZcyswXSRGuhI0/dQjjFm2FtLbZDJUFUYNtALabMdRPT5W8RwCcxNvMCoVCpJaZBkydNCRudvOiL2R9DE7fLdbc/emcVRDnA3A1phdtXJYpsRG8dI/drTXgMet62HTY9dweYPnQfBYGbot3BpbUjLAMqWJAadj4QNNZU661BwkrhbzpMKwuNEzBRmj08EfAUL2rRxVH8sXMwAN+Y9nGysNJGSinC/FexFz9cWx6INf+YmpUa9irhs4UCV0uXj7FvyH3n8qg7KcGvYy0oXNZsks1y4dGcsSxW35a6tXTOFcKt4e0LVpAiDl18yeZ86li2Sxk3Szi5Ft1vAWGp+XirtNTOkycBVeAdm7WEQrbks2ruxlnPUn91FK9odx3jtvCWu8uE7wqjVnbkqjmaLElxRgBsbeQCp9rO0X5LZGUZr1w5LSdW6n9RdyaR+HWMhZJzMAC7HdmYsxJ9SfpVhLj3bjX735xtI3W2vJF9J1PMzVW82V1B9q5dG3RVkH5RWYr6z0lxpo9Br2n5BA6mfpHX4DRagZ8QDAhc4+At/RifnXQezP9HH4m+tc34HdL3LjH2VJUTuWLFmPpt7orpHZn+jj1b606kbuVvR/pb8lJs/rkorFe15XtaRHF5ifYb0P0pDZ4APLnT5ivzbfhP0rmjXDZuwdbV06fqNHiH4Tv5Saz21oele0DWxNkKr3WsrV9c+ZOqiD5yYPuMVVweLa7eaTCoCFA/SOgLTz1kD0861uYvIXYgwhdSfIIryPSCPjWcOAXvHPspAB6KqDN8yTVEQdHC4kcBbvKEl13KHBnJxC8BtdQN6sujR+1RG9KvKIXJ5l4VdusxPkKp4mxF7CvzzuD/fRj9QKLEVDWzWLJBm4sfZhPYLiyoXcK7a3LuRfu2/D8XOvwihrcLsKS4VrnIvdc935SW9r3A0QxvCme6HFwgARkZc6z94DMAG9Zq1ZwCggtLsP0nOY+4bL7gKliqmRNB39eAFrfXekLSTayTeL2c9p7/ei8wOQLblRbBBCwNzrFEew+ORrAUeE20VCpPMSWMeZNTcV4MRNqwMvehnOY6SsEZTuGmI5QDSzwvhV4uczsFZ+8ZVXPGrqSV5nMsEba61p3xR19Huk2HA8QO7RNB3Qbp5v8YtroM1xultS598aD3mqzYzEufBYVB1uuJ/ZT+NUn4fcPsnGHzz27Q/Z0j4VBd4WwBJs4q4fPEL/0mflQeDZ1GzAIJ/qz7rgJN9yJfkOKac2IRf1baD6tJFUb3ZjEOfFiCdNpciY20jT/AFFA/wCTMWtwvat3knbUsQOhPOsvYbHt7Xfn3sP30ZZQvicDFPGB/wAR9e9dcHmvOKcLfDZc1u28iWbK+hk6Eg+VaYfjmXU4awyDTRI/5jNTW+E3iPGMVJGsLI+b6ith2fUET+Uhf0h3Rn3EGPlRps1KY9ydwcez9io7KWxxPD3AZwR8snz5D6VrZ4vhR7K4myeTBmI+AbX4VIuAwa+2cRA5MrADz0FEMNw/AMmih9QApzm4xPsqqmCZjloINDHvprgMZIfG3vKkaLlUOG8VyZmTEWrs6w4ZWOwgH7xgaazTlwPsc2MZMRi7fdoB4bMnM087h08P6vx6Vd7Hf7PbVg9/dtKLhMpb9pbQ5eRfmT12p2ippGxNl6Vg9fS/lhFaei/NJ4fNaWbIVQqgAAQABAA6AVsTWE0k8c7cu9w2cCAxBIe+RNtDzCj9NvfHrULnAAucbAakojJKyIXKNdo+1VrCAA/aXm9i0vtt5n7q/rGki+z3Ln5RiWDXNlH6FtdyqDrG7bmpcHw8ISzM1y62r3HMs38B0A0Fa8Rc+BQJLOJ9NQT8499Ziq2r6RJ0MHV4nn+yDVNQ6QZ05KW0SEBI1iSPPmKFW7DZku3IJDudJ09oKB8SPhRTXwyYhiT5gTH1BqriMQJQBWYAyYGs6xoeUmZ20oZSPc1zt0Xvr3Zwqjl5wuyEBA5sxbXZtNPPn8BXQOzf9HHqfrSPGXL+sWn11YfvFOvZe5OHHqf9fuojstxkqzJzCIUGH2Raa9rysrUo0tcX+bb8J+lc74v7Cfj/AHNWVlBK78VF7fghO0eqEO4l/R73q/8A6VWl/o17/wDrXlZTKj7j/sgw1W/Fd8P/AGq0UNZWUAq/u2e34qwzisH76tcO9sehrKyoaL70KVmqQcf7b+p/x1J2R/pDf2b/AOOsrK9Dm/Av7lTk1Hem4VtWVlebw+asBYK0esrKtTaJwWorbmf9cxWVlVIkiiv7e7+Na4H/AHvh/wCwb61lZW92H+buKWLrDvXRq8NZWVcWjQjtf/Qb/wCA1z7st/RLX4aysoXtz8F7QhNd1wipqnivzqfhb6rWVlYql6/sKHu6qkv8vUfWhnDPzmJ9f3VlZV+H8O5Ru6yJ391/EP302djf6Gn4n/xtWVlEth9Z31xKI0X3p7kbrKysrUI0v//Z"/>
          <p:cNvSpPr>
            <a:spLocks noChangeAspect="1" noChangeArrowheads="1"/>
          </p:cNvSpPr>
          <p:nvPr/>
        </p:nvSpPr>
        <p:spPr bwMode="auto">
          <a:xfrm>
            <a:off x="307975" y="-8763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sphotos-a.xx.fbcdn.net/hphotos-ash3/c0.0.313.313/p403x403/576507_10150931339247325_163920875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5" y="3724274"/>
            <a:ext cx="2981325" cy="29813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2.gstatic.com/images?q=tbn:ANd9GcRAoQj7QOxf6yli_yozYelWGm1z7shcBLdrhY4h4EvQxZ4y3S9n"/>
          <p:cNvPicPr>
            <a:picLocks noChangeAspect="1" noChangeArrowheads="1"/>
          </p:cNvPicPr>
          <p:nvPr/>
        </p:nvPicPr>
        <p:blipFill rotWithShape="1">
          <a:blip r:embed="rId3">
            <a:extLst>
              <a:ext uri="{28A0092B-C50C-407E-A947-70E740481C1C}">
                <a14:useLocalDpi xmlns:a14="http://schemas.microsoft.com/office/drawing/2010/main" val="0"/>
              </a:ext>
            </a:extLst>
          </a:blip>
          <a:srcRect b="6117"/>
          <a:stretch/>
        </p:blipFill>
        <p:spPr bwMode="auto">
          <a:xfrm>
            <a:off x="6929735" y="195262"/>
            <a:ext cx="2147590" cy="29643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t0.gstatic.com/images?q=tbn:ANd9GcR7nWMpN5QyW1tHWtbA1KSZSvwZkI1w69Uz553mfmRdDSU5W8m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5105400"/>
            <a:ext cx="1143000" cy="152596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2.gstatic.com/images?q=tbn:ANd9GcTvJIhL_EYEqGcxLlvDx5kDXk2LQEm-65QVHnfgXFfgpGsaxRY-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275" y="3200400"/>
            <a:ext cx="2676525" cy="17049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8" descr="data:image/jpeg;base64,/9j/4AAQSkZJRgABAQAAAQABAAD/2wCEAAkGBhQSEBUUExQWFRQUGB4aGBgYGCAdHBcbHR0YGiIaHR8aHCYiHhslHxscIC8gJCcpLCwsHCExNTAqNSYrLCkBCQoKBQUFDQUFDSkYEhgpKSkpKSkpKSkpKSkpKSkpKSkpKSkpKSkpKSkpKSkpKSkpKSkpKSkpKSkpKSkpKSkpKf/AABEIAMYA/wMBIgACEQEDEQH/xAAcAAABBAMBAAAAAAAAAAAAAAAFAwQGBwABAgj/xABVEAACAgAEAwUEAwoJCQYGAwABAgMRAAQSIQUxQQYTIlFhBzJxgRQjkRVCUlSSk6Gx0dIWJDNTYpSiwfAXNENEcnPC0+ElgoOyw/EYNVVjhLMIZHT/xAAUAQEAAAAAAAAAAAAAAAAAAAAA/8QAFBEBAAAAAAAAAAAAAAAAAAAAAP/aAAwDAQACEQMRAD8AsifNFL1yIvoaH68NV40p/wBPF+Un7cV37dUv6OeY1SfqTFQmCjywHqX7rr/Pxflp+3HQ4op5Tx/lJ+3HlfuvTGu49MB6qXPr/Pof+8mO/pg/nU/KXHlMwbcsJ9z6YD1j9J/+4v2rjrvf/uD7Rjyb3OOxD6YD1jrP4f6RjBf4f6seT+7ONlD6/bgPWAVvwjjNDfhHHlEFvM/bjFd/wm+04D1cIm/CbGzE3m2PKKzOPvmH/eOOu/k/Df8AKP7cB6t7lvNsa7lvNv048qLmJP52T8tv240M5N/Oyflt+3Aervo7ebfpxruG82/TjyuvEJv56X8437cdjic/Sab8437cB6k+jnzb7TjPo582/Tjy4nFcz/PzfnX/AHsY3GczX+czD/xX/ewHqT6MfNvtOMGV9T9px5cXjuZ/GZ/zz/vY2OPZrpmZ/wA8/wC9gPUQyvqftxn0X4/aceXDx/NfjM/55/3sd/wgzX41P+ef97Aen/onxr4nG/oo9ceX07RZv8azH55/3sKfwjzn41mD/wCM/wC9gPTZy4/xeNHLrjzMe02cHLN5j86/72OT2qzn43mPzr/vYD053C4zuVx5mTtZnQNs3mPzr/tw4j7Y5/8AG8x+db9uA9KLCuFBCAbxVfse7QZnMZqVJppJFEVgO2qjrQWPlf24tuVdsBUHtuN/Rum8n/p4qe/XFre3H3st/wCJ/wCniqGX0wBqPsZnGCsuWnKsAQRGeR3HT54SzXZXNQoZJMvMiKN2ZCAOm5+JrFk+yPiuZnM8s87vDEoUBj4QeZPyUfpxAe0PbTM5tpFaVzBJIWWLbSBqtRy6bYAWeDymHvhFIYQN5NJKijXvVXPbCfD+CzTKzRQySKnvFEZgu17kctsXZxzswBwiHIieGA0msytWqvEwHn4yMD8zw0cI4DMgdXknJAdOTGWlFHqAgJ+3AVJkOETZgkQRPKVFnQpageRNchh3mOymajQu+WmVVFsTGwAA6k1yxZnsn4aYuG5icMkckxKo7mlXSCqkny1sfsxGe20ueggCy8RjzCTHQyRvqsAXbeEUNhgIEDuMdahhMrixvZB2ajmmlzU4BjywFA7jWQW1Hz0qL+JHlgIrD2Pzjx61ysxXmCI25em2/wAsCNNEgiiDRuxVdCDibS+1rNnO9+GJhBOmC6QpuADQ97kb53hnkk+7HGF1RiJZmDSBTdKi+Ig+Z08/M4ARwrs5mcwpMOXkkA2JVTV+V1WG3E+GS5d9M0bxvXuupHz3G4+GLF9pXbWSCcZPJt3EUCqG7rwnUQDpsclUEbdTd3h17S9TcFyTZijmSyEmtzaMW/4b9awFY5LhE0wJihkkANWiFqPOiQKvDeXJukhR0ZXBoqVOoHyo736YvPsHGMjkMjGQO8zshY35MjyfoRUHzwyXgMcfE87xLMfyUDgRL1eXSg28yGIUf0j/AEcBUWZ4NPGup4JUUc2aNgPmSKwnkuGSyg93G71z0qzV8aG2La9tnFiuVy8BoNK2twOXgAFfDU36MPvZygyXDssxAD52cfY1gfYiE/PAUnPlGRirKysK8JBB3rod8Oc3wWZF1PDKigC2aNgByG5Irni3c52fjPF81xDMbZfLBGF8nkEaH56dturFR5417YeNEcNhjYaXzDKXW+QUayPkxUX6YCnYOFyOhdI5GRPeZVJVaF7kChtvvjMrw+SW+7R30jfQhavjQNYtKVPoPZkLVSZvn/4u/wD+pQMa7Dt9B4Hms3yklvR8h3af22Y4CqsrlGkOlFd26hVJO3oLONyZNg+gqwfYadJ1WelEXe/liyfZBCuXizeek5RqEHr983z9wYkud7NiTtFFMN07nvSf6afVj9JQ/LAUjLlzGSrqVPkwo7+hAxubKsoBZGUHkWBAPwsYkvEZPulxkgbrNOEU/wBBTpv8gE4P+2zigbMw5dfdhjuugZ+X2Kq/bgILw/gc8ykwwyyAdURmH2gVhnnMm0T6JFZHHNWUqR8iMXh9IkzfDoBwnMJC0KjVFsG90eE2Dp3s2RTXzxW3tE7S5jMyJHmsukM0Fg1eohq52a07WK23wEajyTMAQjkdKU0fnWFDlit2rAf7J/vGLJ9kPafOTTpltajLQRElQgBobKNXO9TXfWjgT249pGZlmzWWRl+jljGAFGoqpAPi57kfYcAV9hpH0yeufc/8aYuiYeHFK+wgfx2f/cf8aYu7M+588BTXtvNnKitvrP8A08VQy2cXJ7XuCzz/AEfuIpJdPeatCk1eirrzo4rZuw+e/FJ/zZwEh4R2yy+W4LLloy/0qYPq8NLbnT719EH24ifZqWJM3C05IhRwz0LJC71Q52QB88O/4B5/8Tn/ACMKL7P+Ific3zX/AK4Ah7Su1EefzaNGT3KIFBIINsSWNHfyHyw99pHa+DNQ5bL5QsYoedqV5KEUUfIX9uAv+TviH4pL+j9uOh7OeI/ikn9n97AS1u0nCpOGQZKWaZVQKW7uM+JhZPNSCNRJ+QxBe0mVyYkUZJpXTT4zKADqvYClG1b/ADw5f2ccRv8AzOX9H7cdD2c8Sr/NJP7P72Ajnd74nns37ZQZRJ8vmgwhn+/XerUoQQN6I6jlgJ/k54lf+aS/o/exv/JzxL8Ul/s/vYCQLm+C5SJ+6Rs9K3ud6tKvlvS7edAk+mIz2M4/9CzyZgi1GoOF/BYUa9RzA9Kwqvs14lX+aS/2f3sbHs24j+KSf2f3sBMs/LwWXNtnXzEjFiHaDu2osAOfh5be7detYivbDtj90s3Hr+qyyEKo5lVJGpzXNiByHKgPUpf5OOI/ikv9n97CT+zviA/1SX7Af1HATPjPb/LPxPIvG/8AFsqDZ0tsWBXlV7AKNhjjjvb6DNcQy4LFcnC4kY6T43AJBIAuroC/MnELXsBxD8Tn/I/647PYDiP4pLv6D+84Ah7QO0cedz6sj3CqqgYgihds1EXzY9OmJFx/ttlmzfDxDJeWypDMdLbV4RsRZpR5dcQ8ezziP4nL9g/bjJPZ5xEf6nN+SP7jgJf2s7ew5rMwRB6yaSLJK2kjWRvVVZAry5n0wD9pnamLO5lDE2qKOOlNEeIkltiAfIfLAc9guIfic/5Bx0OwPEPxOf8AIOAm+e7S8P4jk4I8xO2WkgAsaSQSFCmtiCNtuo8sAu23bOGWCLJ5TV9Hiq2YVrKihsd6sliTVk4Dr7POI/ic3zH/AFxh9nPEb/zSX7B+3AG832lgj4JHlYpQ0sjapVCkFbJY2SKPJV2xLG9peVHDdQlH0z6NoC6WsOQBV1XPxc+mK3Ps94j+Jzfk/wDXHX+T7iB/1Ob8n/rgH3suzuXgzvfZmURrGjaCwJtmpegPJS2Epu0UEvF3zOZTvcu0jWv9CiimtroBTXphr/AHiH4pN+RjR7A8Q/E5vyMBNIl4NHnEzkOdaEIQ3cpGw3H3t6b0t1HWziG+0DtMufzpmRdKBAiX7xC2dR8iSTt0FYS/gDxAf6nP+RjZ7AcQ/E5/yDgJL7Nu0WWyOSzcjyqMy4IjTeyFUlelbu3n0xXwJ68z+m+uDn8A+Ific/5s40OxGf8AxPMV/u2/ZgJn7Bh/HZtv9B/xpi78z7nzxUXsW7P5mDNStPBJErQ0C6FQTrU1v6A4t7NjwYAeB1wmzUD6dB/djateBHHmYaNDTrz/AJFQ1nars+pPlsbwDpuPRKuptQAYqbU2CKJ/WOXr5Gko+1mWPJz8Cjjz/CUeWBsWZkDgsM64HQxgA+8ANm3qyeXkTyFOmjlHeR680QlsHpbYAaRGu3iv3rJvb1wD8dooO7eTUdKEA+A7k2ABtvuCL5euEm7V5fo5PppN8vI1gdqmZHOvO7UunulDHVZtd+Q5XYrYY5zOZmdlP8cRQoBHdqNRHXa/ePPxDltYwBfM9p8vG7I7EMhNjQxqtr8Knb/HQ47zPaKCN9DtTeWknag1+EHoevkfLAlHllmrVm0EjGh3Y0Rgj3SQQevrvjqPNSiKS1zcgYlQskYDi1NMunmoIrztvTAPf4W5X+d5/wBB/TzX1GHY43ESgBJMi6h4T7uktZsbbD48tsAJFmCrJrzpuxpWNfDTLuVsc629CdugVkbMHLoVlzN94wLd2pYqKFELY2pqPne2AKZftRl3dEV7ZyAoCnewN9xt898ZD2oy7lgjltKsxpW2C8+YFnyrnRwK7yU5caznNfe8lRdYGm+hFxiwLPUdcZNmZhFC1ZxmpydMS6mGoUHHJSRVUp2vASHI56OZBJGwdCdiAenPmBht2kVvoeY7ssJO5k06b1atDVVb3fljrh/FC5091MldZFC3t6Hn8Bzw/OA8pPx/PRjefMrfnLIP1nEn7F9peISzLAUkzkTkakks6N/fWRv5MjmCTXph37Ye0X0rN/R+7KfQ2YFi4tw2g2FNeW25O+9Yl3su7emRxkJ/5WNaicAgMirdNdEMB6ch5iyExyWcaGUwyNrUaac8xqJC2fvlYgrZ3DCjeoHB0rgTxvIq3ds24Ld04/CjlpCPiG0MD004dcFnZoF1m3XUjHzZGaMt8yt/PAIZfjsbsyqr+HVzWvd+O/nXnXqMIHtVEa8E35pue3X5/r8jgLmDNrb6rOsVY7iWMgbqbXUbXYA8uvzx1PlZFZABnJNSBiRmF1g7itx0DGyDvtzwB3Jdoo5HVFWUFiBvGVAsXuT06bXuRhF+1sQYgpMK8omYGiRzUHywNzsMhuPRmHWMMgkEyeMAH3yVsMbI+Ywrme8EcBEebk021GVR7rah3t1fLbyAGAIZrtJEjqumUswUgCI14hYsmgDXME7cueMm7TRK7rpkJRipPdmrHkTV30IvAiRZUmUquZkWVLYLOpUd4KJ0sBYTUd7/AAdjthrPcbMijiZ0NSsDqWhqHhOoWCPP0+GAPx9q4Dq2k8IJ3iYXRql28RPQDnRwo3aOKojUn1ppfq252F8W3h3PXpflgFmc07Sd+EzpCuG7p3VF2UEUGNEE9CfwvnxxDKzI76Rnilai65hRRNMQL5Ba0eX6SAkL9oIh3hIkHdGmHdk/fFdq574bjtlASQBNf+6YDY1zIr9OAUeRnIkJbO2CCv1wDOCdJABFWqUb2s3yFHC+fSY90QmdGmMWyzoKJJsPd+IA7nqK6gYAl/DSAXaTbeUTHl12vrt69LG+HGY7UxJMsRWW200RExU6gpG43HPmQAKI5jAbigmbxqM4jOtuscyKY+S0bsAUobahv64RTN5gS973Gera0E8YRm0qtab97w7i+d/MLBy4x3nl8GB3Z/OSSpqkiaE6iAjEE1tua289hfLBPiHufPACimAHaKEEoSoYjVQMoj/B3BJ8/QnEgI2w2kyEchDOoYp7ti65Hb12G+AicGSTUAY/Cx3b6XuPIcyaFt1HLzrDjOZa/djDxouhXOZCFhRYEnofE21X1vpiQHgUFV3SVYPu1uOXLCi8Gg06TFHp1Bq0itQFX8a64COyQLKrSvH4yQFX6VpBFaG8gCpXyJJ67bai4T4Y3SO21Nt9LtQFCkb+IOednpV9cSN+CQMqq0MZVRSgoPCDvtttuL28sKZfhUSBQsaDRZWgPCWFEj4jn54CIZwmRizQrqYhiRnKAB/B01fhv3fMdLx3l+FK4e4gpEbEfx3VRAUb0drHN+nzxJzwPL9YYyfMqOgr9RIxkPAcuurTDGupSppALU81PofLAAJJvdlEUZdlKyL9LWgoGgb3RLKKvoR8whk+FI7i49EaklmGa2X3hfhcbFq6V73O7xIpuzuWYUYY+djwgb/L02+G2FF4BAFZe5jpwFYFQdQG4DXzA9cBGhO5eVmgh+uXS38bWwp3O9kc6O1V61h5leEXCipCTHK1vpzV6NJ0go3LTVmlrcYLr2YyoFdxER/s39t8z64IRZZUUKgCqOQAoc8AwyPAooG1Jr+cjMPLkWrDbi/HSj9zCve5gi9PJY1P+klb7xPT3m6A8wYbEQyfY2UoYJpV+j6i0hjLCXN2budzuoqgVUnVXNV8OApjtrMfurmWlEUTnSWUp3iElEJZTRNN711dN8cNOG8XbK53Kz+E6GVgUPgaO6IF7rtqBU1XkMTz2wdkYcrl1zEDPGWdYhGG8AXxPS2NQArZboXsBituE2c3CQokcNGdDres2g0199d/ZvgPTEvEFkIkBrLwkuz1/KsNlCeagm7++bSBe+HfCMsyQqH2clnYeTOzOR8i1fLCUfDCzq8ziRkNqqio1bo1Eksw6Mx26AYIk4CvxloWlfUmUA1P/p3LM5sKDbCragavqMOI8us0yRzx5QsgC6VnYuAgYgAczRFb71fwwb4vwFpHR4WiiKklrgR9RPXcAg+oOE8xwCUyLJHLGraQGuBDbb2wNAgnbr0wAOeVXuZkyDaiQXMzgaiCSG6A157jl0x1m4FuKOdckFj8521KrEO1CwCSLIJ+NbVg3muz8pLCKSFUYlhG8CMAaA518d9zv9rrP8AMir41Ei82MSEMOW6kHlQrflY67BE87JHJL4lyJ0UI9UzqdCEhN7AJ2v7OhBx3meFxTlXjjybtIadjK9PLRdwtNR2N2L2J8qBiHstOGszwHxA0MrGOVbAjlyO/r0rCk/AZtf1U0UahiyjuVOm/s3raxvt1wAHh7wCNoXGRjVhqVO+c3IBpSw5B0kah02+OO8hFDpaF0yfdSVWjMOTJIPc68tRANE879MGF7Lzb3Jlya5/Rl8hzHI72fnW+Nnss/dMoljE5I+sECBVA6KlbXt16DlgBnCODzK2tMtlgykqWEku33rABqvw2NXI7H4KHszLE0i5fLZcxuNPildSU1WNxZDcr+AwYXhuaGkDMpSqqkd2N9P3wr3bA5DYWcLNk8z9YVmW2A0Ar4UNrZ5WRQbY3zwEeg7IP4tWXhFqaAkc+I6d7LA0PF0HQbVjfBuybJmFaTLxoPe1JNI2lwQw2LUbajZHQ87xJ8vlphLqeUFKrQFoX4d759Cav77DzAO8iN8K8RPgHx/bjjIc8d8THg+f7cAxdeR9MDuLZSWRAIZzl21WWCK9ij4afYed+mCLSbDywy4jAzRNp16huAjBWYjkoZthfLfAReOLMlgBxR7Lad8pEN99rI2OxHxFYeHhGc1Iv3Tcl701loSDQB54CQ9rI+5inmOagiknMId54iAR3mpjpU0FKEet2Mc8K7ZpmJ8vFH9L1Txh1ueEaULMpoFQWoIWIW9hgDMWSzLNQ4s9+X0WIdarcefLCmW4HnXQOOJygMLo5aEEfoOGmf48kWe+iGTNl9IfV3sSiiGbwhlDP7u+m6OBXDe38M+nS2dBd4UH10RH1zMoJKXRBG6mjXTASUdnc7/8AVJf6vD+7jX8Gs5/9Um/q8P7uBfGu0Qy5zW+dkGTEZkKzRjwyqSCNS70QARz3x1xrj4yqRmY50NJDLKUE6HSItJKkgUSdQqtsArNw/NKzL90s0Sg3rLQVyU8yvqP04cz8DzSIHbieZrbYZeAnfb8GvndYYZDtFHmMtPPl3zkqwaSQJlBa0WRq1UAUBIIJu1NYZz9uoIokkmfOxd7AZ41bMJci2qqq0a1sG1BedA3gCcfDcywc/dLN+Aav5CDxA8iPB1G//sa7+5WYsA8UzPKye6gpTsNJpOe49MIcE48mZzkuWQ5sdwWDucyu1VvoB10SQLqrwPbtzD300QGeZoO+vTmbJ7jdjpD6lBHIkAHlgCGdyc8bmNuJZzUAD/JQAGxIQASgs/Vn4WPPbeX4XOyd4OJZwgMFoRwk+IKRto/pD4b4Hp2+yTGQLJm3EeosVzDnwJGZC4qT3b8H+0RiQ8Bh+kIWdM5AQRQkzLnUGUMGVkkIIo7+RsYALmsoXWm4lnGBI2+jxbX13i6D5/HcYRi4CiOzpn8z3gHvLl4Q1UvUwjnqUc/1Ymh4Gn85mP6zL+/jPuIv87mP6xJ+/gI/PwaVFDnimcKkkeFYTyu9hH00kbWcIHJvX/zPP/m4vJDdd1y8Y3Pr5YkzcEXpLmP6xJ+9jPuGv87mP6xJ+9gI/DwmRjp+6ecBPLUsNElmShcXO15eoxw/CpFZg3Ec+NN76Iaaq936vcb/AC38sSM8EX+dzH59/wB7GfcVf57M/wBYk/ewAPK9n5ZBY4nngavSRFdcroRYHrlJSL+m8T5A0REDuofkY+Y5HyOJWeCL/PZn+sSfvYw8DX+dzP8AWZf38AFy/ZmVxq+6OeWmIo910JF/yXI88NM7waSKTS3EOInYHUojK2W0gbR8+vLliSfwfj6vOfjmZv8AmY03Z6K+c39Ym/5mAAfcN1CMeJ54K97kxCgFZrNx7Ch+rCef4JLE6j7ocQfVVaDEatlWyDH0LA/C/LEh/g/H+FMP/wAib/mY2eAR370/9Zm/5mABcP7PzS3/ANocQUrVhjD1vkRGR0xrjPZ6aHLySDimaXQt6pXRUXluxWK+XQczQ64PDs/F+FOf/wAmb/mYSzPZTLyKVkV3U81aaUg1vyMlHAVTJxvO91DL9On7pixkkDK1IJERGMa+KMsrXRutvOsSns6smbzObhGd4ggyr6LMkVvzFle6tRYNHqPXbEiHs84edP8AFl8BtfE/hO248ex2H2YejsrlrJ0P4uZ76WztW/1m+22+AL9nsgYU0NLJMbJ1ykFjfTwgCh8MEM+PAflhrwrKrGoVLC+rMx39WJP6cO877h+X68ANSPG8KMdh8MJDACYuyOWWOFAh0wStKniOzsXJJ8xbtscRXtDw7h/Chl8w30lNNRJ3Uh3ClpAHFjUu5uz6YsDFXe37/M8v/vj/AORsBKsrwfKcR7nPfXEMNSKzsFBAKBtFkBgL5fE3h3J2KyzZaLLU6xwsrIUcq4ZL0tqXcsL54Z+zL/5RlP8Ad/8AE+Ir7WfaJPlpkymVYRuVDSSmrUMaCgnYcrLfDlgJq/YvLMkyN3jjMqiylpGLOIxS+Im79euHHG+ysGaKmYMSsbximI8MmnVy67DfFO5L2h5zh+ajE2djz8DAF9D69IJo0SAVcc65H9RrK9u+JTcVzGUyzROLkEXeKFVAp2ckDU1Dp1J35YCa8eTKcNyebnMb93O1zLGRZaSoyVBIC3dn7cMeCcFyPEsnHKiSiI5c5VAzDUI1ceV+K0Hivlivl9pWbmyOdjzHdSSQ6CpaJCP5ZUZSpGludg1tjmD2kZ2GPIrD3QEqkmNYkQMe/kShSgLYAFjqbwFvZLspBlppczGZgzlnde8OhiRuSnInbbyxE+wTcO4hPNNBHmA8bM7LK/gDZgMHKqrEWQCDfSsDU7fcSg4uuUznclZKGiMAqodSVKtzNHmGu98R7sr7RZoMjnJligEgMKJ3cKRgFzL4m7sDUAF2B6n1wFrZH2eZKGwkWxgOXIZibjLFjf8ASJPvc6rBTgnAosohWLX4iCxd2djQCgW5JoKAAOQAxWnZHtZnpp8uRxHKTrKw72BwI3jHULaKWboNN7+m+GHC+2fFszns1lsvLGSne6e8VQI1R6sUu7VSi7G9nAXWGxvFEdn+3nFs1lcyI5Y7y6d68rACTQAfAoC6SdibI6c8Tr2R9qps7lJPpDa5IpNOqgCylQRdULG+/wAMAU7Z+0XLcNoSXJK4tY0q6/CYnZR+k77YCdm/bTlszMIZY3y7OaUswZSTyBIA0k+or1xA8/U/arTKNS/SlWjuNK1pHw2G3rgn/wDyAyirNlXAGt0dSRzIUoRfw1HAXYrY0Tiicr2+4keIQwwuZS8UWmFtIUs2XRrY0DQYlzv0xaXYeHOrA/3QYNMZSQQVI0UtAaQABerbngFO2vbJOHQLNJG8is4SkIBBIZr36eH9OIX/APEHl/xWb8pcOvbyv/Z0X/8AoX/ySYrXhHarJRcMky0mSWXMNrqYhPDq906q1DTz2/vwF9dle12X4hF3sBPhNMrCmQ86I3+0bHBrUMea+ynHMxw7KT5iNdP0grDGxG1rbM4B2JUUPK39KwUg9oU+VbLzDiBzevfMQOGpORKgsKvci1qiORGAtXtD7SMtk80uWlWUyOFI0qCvjJA3LD9WHva3ttBw1EacORIxUaFB3As3ZGKQ9onD5PuuLnaTvjG8bkbxrIxKqNzsoO24+WC3th4FNl4sp3uafMCilNfvLZMm7HchgP8AujfAXbwjiaZiCOeOwkqhl1CjR8wL3w4JxUacEzcPZzvY83KXCxzoFZlMcekBohTbqAS3TlywDf2kTfcSNBM/0szshk1HX3YqS7576lX4A4C+Acd3iLezmOf7nQvmJHkllHeEubIVvdG/TSAfiTiVRqcA5y2Fs23gP+OuEYDhXMnwf488APPTGqx04G3niGe1TtDNksiJcu4VzKq2VB2IYnZgR0GAmYGK69tvBZsxlYFgiklZZiSEUsQNBFmumIZku2/Hpcu2Yj8cKarcRR0NO7bVe3XbE99lnb6TiMMonVRLBVsuysraqNHkRpN9PhgIfwLtPxrK5aPLx8OYpEulS0Emoiyd6YDr0w49ofYbN5tctn0h1TGFBmIANww32UmyN9JW72HysNfaDw8yd2M3Dquve2vlWqtP6cEs1x7LxzJC8qLNJWiMnxNZIFfMEYCmchwDNZuZFTg+XysfJ3lieh5t42BPoov49cGuxnZbMQ9oZpWgkWC5tEhSlIJGmjyquWLKznaLLxSrDJMiSMuoIxoldzfw8J+w4Z5ftxknaNUzEbtM2lAp1Fm222G3xNDAUonYfO6OIA5Se3ox+A+M9+p28/DZ+AwovYnO3w3+KzfVAa/AfB/GZG8Xl4SD8Di8E7SZZpTEMxCZBfgEiltvS7sY7z3H8vBCZpZUWIGteqxfkNN2fQWcBWnbHs5mZe0UUyQStCDFcgQlRQN71W2AvYfsvn4cnnl+gh2kEQEeYUqHUGTVpBrUw22sc75gYtXgPtByWcfu4Jwz7nSQVJA3NagL+WN9oe3mTyJC5iYKxF6FBZq8yFBofHAU/mew02aliXLcMmyLhrkkeRjGvLddYsUd9iT+vEi9nvZjMw8ZzcskMqxMswWRlpX1SKQQfUb4mz9r8vm8jmJMpmlQpG31hBBhNGmZSLAHPkeWGHBu2cGU4fFJnM6uYLs4EqqxMlMdgukHw2ASRWAiHs17IZuGLiSzZeSPvssUTUK1tTih9owf9jHZzMZSDMLmIWiLuhUNW4CsDyJxJ+znbjKZ4suWlt1FsjKVYDzo8x8Lq8A/bB2hnymTifLyNE7TBSQAdtDmvED1AwAf2i+zzMNm14hkPFKCrMlgNrSqdb2N0LX063gPP2O4rxfNRvn0GXijGk7BaW7OhdRJY+Z2G3lWGkXabjceTjz/AH3eZdudqjUNRXxLpBAJFWPMcsWN2U9osOayD5mUrD3O0wJ2U9COpDXsOd7b4CLx9isynaNMwsDDKqVp7GkKsAQDnfMVyxaynEH4b7Y+HzSiLXIhY0rOlITy5gmvmBghxj2k5LKTPDNIyyRrqI0Eg2AwAI2JII2wDD2wcBnzmRSPLxtI4mViorkFcXuR5jCfsz7DLDkAucykff8AeOT3kaM1bVvR9euFsv7YuHNC8veOugi0ZPG18tIBII9b261tgn2f9oOUzkMkkchVYRqkEg0lF/CO5GnY7g4Bt7RuxP0/JiOLSkkLaowdlOxBQ1yBHXoQMQ/hXAuLssWXOWyuXSKg2YaON2dV2oi21beQF9SMHD7bsjrrTmO7uu97vwX+Vf6L9MSTi/bTK5fKrmZJLieu7KbmSxfhHX9FdawED9pvs9zmYzseZyiq+lEWtSoVZCaIDECuXLyw67c9is9n+G5TWFbNwljKpZV1FvIjwWKG23XB3s57VcpnJxAO9ikb3BKoGv0BDEWegNX0w0j9s2RdkRRMXeQRhdABFkDUbatO/wAee2A77Hd9k+FOvFiI44/qxeltMJVUAPd3dkkb2cUdwLgQzXEI8tESyPLp1D+bB3f08AJxcfab2l8PmSbLSQZjMQKQsrxr4AVYG9WoGgQN9r9cdcNz/BuGZRc9l0NT2qEW0rEc0Ac+GiN+Q5c9rCxIogqhQKAFAeQHIYVU/HEA4f7YcvI5SSDMQvoLorqLkoE6V3G5ANXseV3g3wnt9lsxkZc4msRQ6tYIGoFQDysjcEVvveAlKHC0o8B/x1wD7JdpUz2WE8aOiMzKA4AJ0mifCTtdj5HByX3D/jrgGXd8sVz7cT/2Yv8Av0/8smLIkbwr8MRrtn2THEcsIWkMYDh9SgHcBhVE+uApvsz2amn4ezrxFIIiXBhaQqDXOwGqm+H24F8L7SPHwvNZaNApdo2aRbDFCdJRj5XpA/2mG94n/wD8P8V/529f7pf3sSzgHswymWy8sGkyicaZWc7sBuAKrSAdxW973sMBHc72QyI7PmQRR6hlhKJqGoyFQb1c92OnTy6YhXZzOvJn+DGQk0NCk9VWaVV+z3R8MT4exSPZDnMycsGvubFefPl89N4L9p/Zdls3HAiloDl10RtHRpeekg8997u7J33wEJ9pDg8egF7jLkEeXhn/ALiDgH2V4PGnAs3nQoOYV9Ebm7iX6sErXJvG3i6bcqxYOS9jMEcqSmed5FB1Fip1khls2LGxrn0wRynZNOG8NnhijfNqQzmJyAZLCgoNK/gjYVeAhHD+wmRbgBzR/lu5aTvdZ8Mgukq9PMBaqziBxGQwZKPSpjaaRlVzpRnLRoQxsUKCgmxQJ5XgjmW4X9GkKnNpmGBCZUm0R7oEtpBIHOjv03xZXZT2eJmOCQwZyNkfU8ikbPHrY1zG1rVqR8dxgIl2h4BnhPl5XiyGRkja4ykqRa9JB5Fjqr4ffVgt2By6Tcc4gcyqtOrNoVxdDWVOkHyUIB5A4kfAvY7loJ1mlllzBjrQJCNKkbjbma5gXXpgj2o9mOVz0omJkhnqjJEwBattwQbNbXsawFY9rIlh4tnkywCxtlJO9VPdB7rURQ2Hj0muhOG3BOFGXL8PaDMRJnI2l7uGUbSfWMQRalbsEUedDyxa/C/ZflMvlZ4U1lsyhSSViDJR6DagL3qufO8IN7JcocpHl2Mp7lmaOUMBIuo6iLC1V9CMBFuB8Xmj41FHxHKRLmpE0xzREg1TUSFcqwNEXQI28sEPbqT9z4j/AP2F/wDJJiQ9mvZplsnP3+qWaaqDzPqKgijVAb1tZva8O+2fY9OIwLDJI8YVw4KgE2Ay1v8A7WAgWR43DH2W0O6a5IpEVNQ1FmkcChz63y6YraPITDhksg1dy2ZjVvIsqSkfZqHzIxbeV9hWUU2007jy8K38wt4nK9nct9F+i90v0fTp7utqu/jd76ud73gKZ41wnMSZGET5vhy5Uae6KiiNqoFI9XL3v04ddlskH7QRLKVmK5ZDqq1YjLpT+IA8qIsXe+JnlfY1w6OYPokcDcI8lr8xQJHoTiQxdkssudOdCHvyunVqNVpCVp5cgMBXHZzh0Z7UZte7XTGrso0ilY93ZAqr8TfbiI8ayrDMcZWJaVTbKvIIMwl7DoDRxe+S7JZePOSZtVYTygh2LEgg6fveQ90Y5yPY3LRZifMJGe8zIIl1MWVgTZGk7AXgIdBxPJ/wa0649P0YqUsau+08tPPX3m98+uK5y0TJFwl8zf0XvXIv3dPeoW+VC/UXi4P8kPDe97z6OfPT3jaPyb5el1iQcS7PZfMQiCWFHiFUlUFrYaarTQ8sBF+0fFeFy5zKpKBPmCR3JiJYqSy1ZjbYXRAN1RO3WIexwRxQ8RzLJqaH030hZHKg9LI/VixOAezzI5OQywQ1JvTMzMVv8HUTXxG+H/Auy2WygkWCIIJTb+Jm1Hf8InzOAqThHEZZ+H5mYZvK5DLnvLy0MaBnOmqN722yg7k4jfD/AKuPhk0oP0ZMw+rqoIeNm/s0fWj5YutfZbw3vDJ9FXUb2ttIvbZdVD7NsEMt2MyaZU5YQKYGYsUYlhqNb2xJB25jAAOOdqeGyZvKoUTOTO1RNGFk7sllok6hW+9dACaHWru1DScPmz3DkBMeZeNo6/BvUAPjYQ/7OLu4L2HyeTfXl8uiPVat2YA8wCxJHyxB8n2Mz+d4rDms/FFFHBVKjA69BLKKDMfeNkk8hgLH7KcHGVycMA/0UYU+rc2PzYk4NP7p/wAeWEYxhw48JwDJ18IwnWFm90fDA3iwtF8BenU0G08jzv8Au64BTNzsoBVNfMneqqv8X6fDDc8Skq/o7n4MPwgPhyJbnyGB62iFRljpZQDco+9FDmNj6/8Atjj6ILs5dl8QsmXYeMeWxHWvQD4AUyvEZGIDZdlBNE2CAKJvz8h8ThWPOOXox6V38RbnRAFADrZPy9cCczwuNUVkhdydq1lSo0lbN+Y9Ot88LyBjEwaJmp1KJrGqlKbg8gARfX9OAc5biMhK6oGAatwwIXayTyvfbbnjmTOyqW+oZgCao+9TKAd6AsEn/u4HQxlFKjKtTjSQJOS+MDny6cvwscScPBY1lWJXkTJYuwaIHLnfwr5ARQk63OWAdd0vTqc0dg1WDt+nCn3Rl2/i7Xe/iFDdQa8zRJ+CnrtgbNlFViqwsw8+9HitXFAE3yLD9uHWTkeIFVyzCzZ8YI+9UHlfLc7dD8gMwkkC1Kn1r/hJGNk44ykrMlspQ2fCTfUgHbzG/wA8N+KQlowNAk8SmmbSBTA6r9OddcBrOZ1hpMaCQb34gK2sfadsNTxiXrlz5fyq+deX+NsDzGwST6iMLIApYTXrAVyAL63sK8/TC8nCwmkw5dGNWal002pGIFn0Bv0HzB3leKyMATDQNWe8BCjxW1jnVD7cczcVmJYJly1EhW7xaaq3ob1z9dvsZ5aNirFYIz3igOpkuwVkOk23qvyY86xzBl2jbWIEDgH/AEg2vutQssbq23oXQ5XgCE/EH1FUiLL+FqFcr5dd/I+fpjX3Qk2Hdf2hf+j5Dr7zdfvfXAuThKFEbuUaRiVI72gRT1RJs7Dl8fLG24eSCv0dAOR+u5/ydjY3sFHPqB54AnHxR2YDuqFi21qRVsDy5VV/aMKPnZNRqK1HJtQ392tq62evTA/L5QM31kNW231hbcmTc2a6sTV++BXOuhlQNcSQoYy29y1elY6PU+X9nzwBzLz6hew3I2INUSOY6+nTHGczRQDSjPbAUCNvXf4fpxvLRqq0lVuaB6kkn9N4Zcfy7NGAsXenUPDq09GF308r6XfTAJfdiX8VlvbqNrW6N+u3xwoeJyXtlpDZ5ggUNWnr/R8WAY4QwIBy9EggEzHeloCr5mvX1vfD/M8EjABWKRiX0FdZAosWLVyK3yJHKuW2AdScYlFXl21EDw6hz0gkb86NjYdL6gYVyvE2ZmBiKAaveI3I01yNDUCefkcId0yJGYY+8pWrWwtGCEAX0LGwxB88cHgUMr65UqUkkDXvQPMb+dfb5HAdnjspUkZV7Aui6/glqNEgHaudWeeHWb4i4oJHqvT4i1AEsAQa3sAlv8bJZPgMCI6xqNLroajZIogC/gcbHDMv3bIdBUvrYMw98kefLcV9uA3meKOjsBCWX71g4Abw2efrt9voDi8RkNDuG3++vYDUo+JtSW5V4cJ53s3l3iWJ1tI9RA1EVqBB6+ROCWWjAVQtaQoC73sAAN+u2AdQHDpvdOG0OHBGxwDCQ7LhjxGMlBS6vEprVp5MN79OddeWH0q+FdsD+MAFACqsNa7MaHOvt9PXAD4srqCI8AWNL37wHSCpJ+I6VhWLKkWndDR3ga9dkkSA3ub5AN6EVhpl44zHIdEQKpYpjpHhI8Rvl/djuEFGMgSIGyC2uubAm7J8VWa8xgOTkIxCjCJSzdDMNvC3Jj71i+WOxw88vo9Cxv33O2QnluaAFX5V1wm+XTURGkLhtt2JJ+rcb0T6iz0vrheJ1VjHIsKKTr982zE0DR8/jz6eYdQ5VHhCvGqrHug77Yt47Bb03vmBfxx3msqEXSsSsjMrMTLppwR57mqHxqsIyMoQrL3KaF8C2fCxD3fiBII6eV/LnLIAGV+47ot4tJO72um/Ed+W3nWAVny6FB3a6uhUyUQoEoBNHlbfY3pWF0yKSgd7Hp7vwqO8sFfDzr4DnfLAxdRj0RnLhZFojfe1NAU3M0d+dDCicIYtbRQEb72wPMHbc+Q+zASOOMItKKHl8fjhtxRbirSreJdmbSOY3vz9P18sdxKFFKAB5AV64acUTVHVIfEp8fu7MDfPn5euAZNw5SiHTCZfEGuQ0BT1X1m/Szd1flsrFlRHcoSGOWzpJksMjFbYkkbncft6sosoLNQ5bUb21nmVkFWTsDpHLmL8sPp4RIDqWAyJSqLsBfCep5+Kr2sEee4Mjl9JVhHlgy7j63kaehZbYbDl0J8jhWfhi6GkeOEMzg3qNHUUs3q969hyvbz34OTKoSIcqu3nS7BweR8iB8yMOgbjZEWLVYtNdg0EBIrcVtQ9B53gGGXU7SLFDYANiU0AO8Nnxct+o6n5EEyMEwLyKmoN4iHsA+Ane9gaArbl64YxoY1Y6cuCQA3iAVtpBvvyvT/a8sPs1lzoChINDgGQO2xa0qtxY9b/AAcAzyWT0kLogK8yVcrpjBe2rUb949RzPy6OUBtI4oXj5L9aeQEW2nVv7o8qCjzvDkoFLGFYdLAAbgXeqwd9wTpqvX5ZkMk6yKzRQrVjUpJYChyvzN3/AIsCeV4fHGxZFCswo18S1fCyT88dZ+RlS0AZrGxNbee/X0wqDhjxyMMiWqt9YuzNpF0Rz+fLANnHfq3exKCopfrdmsAtuOQsDz5YEfc8DwjKoLIP+c0ffu9t/eA+J2w8y/CoSB3sEKqwFMr2DSEHm29BQNr872vCuUyS6mDRQKoBNpI17PzI2pfDZ5gHb4ghkspo+sTLKpS2H11/eMBZugDy687w5jiKanjhQzFm8PejdCQxazdHYbVzwPij0I40ZdAygECTY0jkCidtLFOR5XdVh/NlhFIDFHAoZQDb0dyLAF8thVdfsIMooO7KuuWjBQWPr/d8JG45VQq/L547hy47zWctGr6rLd9Z/lKby33O3n4cZJwtVfRHBAaOldUhDkGNgbH4W9bdLPwUMKmMalgLmQitZAILgHbV72o0fU9bogrxLKRvU3dBnex4pNOwV6++r7L2J9cGsqtIooKNIFXdbDa+teeAQjDQxxgQOdyFulGoPWmms2LHM9eWCnDJWoq3dqUNBUa6AA5jmCL5fDAE4OeHdeHDGA74IA7YAPLmhstHbnQ/vwx4hmgFHIeNffGx8Q2/2vL1wRaFTXn1wO4tllCXZHiXetW9+XT49MANy/EKNM8AQinAu9l+znfTlhXKzW7LcJSy1Lzu7BI5bCrPnhvlstGYpDrU6QN+5orY6ivETjnKTIpJ73Ve28ZUAF6PIf4IGA6gnYBmTuAyqGJo6QKcXY/byJ5dXWYmMjKE7lyBvqBJtTvXWgcNQ6s+mOUKJAKTu7+9J3PLr8uXnjTFVcBHIdQFaowSx1Kt3yok7i/XAannZt2OVcirJ+D+p68vS8L8OmJIR+5INkhBuSCtN5c+e3OsIQ5dZFVVZNVeImOrtTpoHqADY8hvjqeExN4pdOq60x8hqjHPc305Vv6YDayWFYdxrBY7C12DlCDzFC99uuHP0mYg00VXRbmQxKCq5Xudj6YHSwrHLpZhtuQItiKba+ho/wCN8O8mVaQrr1Ib8Gihtpokkb6a53vgC8c6sAVNg9Rvfzw24sqNEAWUW6e9uPeBr4nlfQ4cR5YKKXYeQ2wz4taxXbXqXkA33wHI/wDv5YATkmQFQzZfRXiCF96VztvXJm59Dh0mVjIdE7jVrOkWxGgFeYvdrUcvLCeWYmOQiQnSFIPcgadjvX31/LCcObN7StzH+hqvGOZ225g/EnAajTUqRhstsW0gq1qxVtwD8b+HywpDLplY68upDUPev3ghFttZAI29DhbhubBKiyx2AYppO4ZvPlQrb4Y1HqaZgJG5knVGKGll2vY73Q9N8APzsMMbuA+VStvHYKjQTW23vEn5kemHLZ+N9JEmXYAEDmQE1KRVDmAGF36/Dpc0ZFRNbBzzYwimtb35ha5H1GORmWB0iZrBr+QFbMo2vb0vlR+GA39Ky5mBVoVFhxQIZlVWsWRvub23rDuCeRtXdSR92hoalbkAp5nnsQL87+TSPMObqRvCtse6XahILoHfcA7XyHrRbIRtotm1hqI8AXYgbEftwDmPPAEIzJ3lXV0a+BJOEOMy3GABG1uthzQrqRvz/wCvww6C+v6MMOLyssdhlUagDqTUDdiqH6+WAGDMkxBT9GpATp1kqDp9DY3JO/8A1w9BAQsncatZSxy0Fr089m3+F9MDYH1sESTLkkcu4O1re/QbDkfLHYzW+h5INmFjuiLIkK0LB32Ivzo8sA4j0rCSy5UAoO6K3pJCkbjovoOl43mBqpiMu6oQobmQQ6nTtYFKD6g1jrOZ2JEMbd3G6AVaWgZhYrwm/s64aDiyAkNLlx49gIzvTKbGxvYgX577VgHEeZJBlf6OHZQYpN6ZwCPvjdChy6eeG8kimQMv0TYm7beiyknbewRfx+GO5M/GYUCywWoaz3Pg9xmsDTtsL9dx6HQJKazJlwhcL/Ije6pTsbu7vbAOGeMSqw+jrGhBDc20hZCQCdhvfLpfycx5aVHd40y/jYnVpNkEirI60N/hhhDnYwp1PBegFSISANm3Njkf1X54M8PV9HjKEncaUoAUK2O988A/guhq06v6N18r3wSgaxgVEL8vXbDxEAHIfZgBr5ghqwlmpGZRpbQbG9A7eVHzxmMwCSGQoyaxqoU+kdb5i6PlW2M8Qj3kN6ve0i6v3a5dOeMxmA1FA6qHaQsFGo7VYCvtQah7y/kjC2VifUSZNS2aXSB18/TGYzAIx5aRGUvKXtgDtV7SDkGr74dPvR13xuTKSGQ1OwF3WleVnaz8K/wcZjMBxLw2Y/6ww5feDmL35+o25bYXTJvoIMhLagQ2kAgDT4fUGt/jjMZgF8pEyqAzaz+FQF/ZjjOZVnACuU3BJXnW+3/vjMZgGL8DcijmJSKINnnYq/78LxcOdGLd678/CzbbkHoOnIY1jMBxDwRlIJnlfSbpm2NXzoeuOpOEMzE99KLN0G2HiB229K+GMxmA5HBX/n5eX4XoRf6b+IGFMvwpkbV3rtz8LN4d69OlbfE4zGYDcXCyAwMjnUtc+XvbjyO/P0GMyvCCjX3rtz2LWDfXGsZgH3d4b5zJM60r6DY3AB28t/8AG2MxmAH/AHCmu/pTfDu18q6b+Z54Vk4PJqsZhgCbrQp21Fq3+NX5AfPMZgNngz6VAnOoBrYqDqJ5Egnp+qxtjrMcIYsCsxSgBQUGyDZbysjbljeMwCH3Elr/ADlvzSbdMKfciTb+MEC79wbnUp338gV2rnjMZgFhw1u7KmSzprXoAN777GuRqtuvnjj7mS2D9Ibny0KOoofoI+BxmMwBFVrHerGYzAf/2Q=="/>
          <p:cNvSpPr>
            <a:spLocks noChangeAspect="1" noChangeArrowheads="1"/>
          </p:cNvSpPr>
          <p:nvPr/>
        </p:nvSpPr>
        <p:spPr bwMode="auto">
          <a:xfrm>
            <a:off x="155575" y="-898525"/>
            <a:ext cx="2428875"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descr="http://www.marxists.org/history/erol/ncm-3/bwc-spli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946173"/>
            <a:ext cx="2362200" cy="183562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t1.gstatic.com/images?q=tbn:ANd9GcTfW3G46lLqD4RGsky0H98Brfm7yofJd-BFLUsQ566BzMsud0iMy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4450"/>
            <a:ext cx="3412632" cy="25463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spartacus.schoolnet.co.uk/USAform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738" y="2981373"/>
            <a:ext cx="956724" cy="1592263"/>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ts3.mm.bing.net/th?id=I.4779324422162402&amp;pid=1.7&amp;w=214&amp;h=143&amp;c=7&amp;r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680704"/>
            <a:ext cx="1585912" cy="1059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45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1263"/>
            <a:ext cx="7864012" cy="1015663"/>
          </a:xfrm>
          <a:prstGeom prst="rect">
            <a:avLst/>
          </a:prstGeom>
          <a:noFill/>
        </p:spPr>
        <p:txBody>
          <a:bodyPr wrap="none" rtlCol="0">
            <a:spAutoFit/>
          </a:bodyPr>
          <a:lstStyle/>
          <a:p>
            <a:r>
              <a:rPr lang="en-US" sz="6000" b="1" dirty="0" smtClean="0"/>
              <a:t>Communist Labor party </a:t>
            </a:r>
            <a:endParaRPr lang="en-US" sz="6000" b="1" dirty="0"/>
          </a:p>
        </p:txBody>
      </p:sp>
      <p:pic>
        <p:nvPicPr>
          <p:cNvPr id="3074" name="Picture 2" descr="http://t3.gstatic.com/images?q=tbn:ANd9GcR5L6LCpIJ7-SPlezVi2f6i7V5QyNS0hN40PmGNOAINtvAFS9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905" y="4846693"/>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s2.mm.bing.net/th?id=I.4863729138467197&amp;pid=1.7&amp;w=186&amp;h=146&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560" y="4813459"/>
            <a:ext cx="2262969" cy="17763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cx.images-amazon.com/images/I/51hkDam3b6L._SL500_SY16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4" y="4817042"/>
            <a:ext cx="1203955" cy="188855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s3.mm.bing.net/th?id=I.4751213872155706&amp;pid=1.7&amp;w=106&amp;h=150&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135" y="4813459"/>
            <a:ext cx="1337113" cy="18921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s2.mm.bing.net/th?id=I.4630310541265173&amp;pid=1.7&amp;w=99&amp;h=150&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6688" y="4817042"/>
            <a:ext cx="1246448" cy="188855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s1.mm.bing.net/th?id=H.4848142667351480&amp;pid=1.7&amp;w=162&amp;h=138&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 y="918513"/>
            <a:ext cx="3654425" cy="3113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29768" y="4114800"/>
            <a:ext cx="1865832" cy="461665"/>
          </a:xfrm>
          <a:prstGeom prst="rect">
            <a:avLst/>
          </a:prstGeom>
          <a:noFill/>
        </p:spPr>
        <p:txBody>
          <a:bodyPr wrap="none" rtlCol="0">
            <a:spAutoFit/>
          </a:bodyPr>
          <a:lstStyle/>
          <a:p>
            <a:r>
              <a:rPr lang="en-US" sz="2400" b="1" dirty="0" smtClean="0"/>
              <a:t>Nelson </a:t>
            </a:r>
            <a:r>
              <a:rPr lang="en-US" sz="2400" b="1" dirty="0" err="1" smtClean="0"/>
              <a:t>Peery</a:t>
            </a:r>
            <a:endParaRPr lang="en-US" sz="2400" b="1" dirty="0"/>
          </a:p>
        </p:txBody>
      </p:sp>
      <p:pic>
        <p:nvPicPr>
          <p:cNvPr id="3086" name="Picture 1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3607" y="907196"/>
            <a:ext cx="2396874" cy="185038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ACC 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918513"/>
            <a:ext cx="2362200" cy="183070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T 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8696" y="2895600"/>
            <a:ext cx="14001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Link to this issue's PD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7850" y="2971800"/>
            <a:ext cx="14287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Moving Onward: From Racial Division to Class Uni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2867024"/>
            <a:ext cx="1152525"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45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ts3.mm.bing.net/th?id=I.5051268824040490&amp;pid=1.7&amp;w=221&amp;h=155&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5724"/>
            <a:ext cx="4343400" cy="30462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093130" cy="1538883"/>
          </a:xfrm>
          <a:prstGeom prst="rect">
            <a:avLst/>
          </a:prstGeom>
          <a:noFill/>
        </p:spPr>
        <p:txBody>
          <a:bodyPr wrap="none" rtlCol="0">
            <a:spAutoFit/>
          </a:bodyPr>
          <a:lstStyle/>
          <a:p>
            <a:r>
              <a:rPr lang="en-US" sz="4800" b="1" dirty="0" smtClean="0"/>
              <a:t>SOBU: </a:t>
            </a:r>
          </a:p>
          <a:p>
            <a:r>
              <a:rPr lang="en-US" sz="4600" b="1" dirty="0" smtClean="0"/>
              <a:t>Student Organization for Black Unity</a:t>
            </a:r>
            <a:endParaRPr lang="en-US" sz="4600" b="1" dirty="0"/>
          </a:p>
        </p:txBody>
      </p:sp>
      <p:pic>
        <p:nvPicPr>
          <p:cNvPr id="14338" name="Picture 2" descr="http://blog.readex.com/wp-content/uploads/2011/10/African-Worl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572832"/>
            <a:ext cx="3654425" cy="5116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4473476"/>
            <a:ext cx="5752087" cy="2308324"/>
          </a:xfrm>
          <a:prstGeom prst="rect">
            <a:avLst/>
          </a:prstGeom>
          <a:noFill/>
        </p:spPr>
        <p:txBody>
          <a:bodyPr wrap="none" rtlCol="0">
            <a:spAutoFit/>
          </a:bodyPr>
          <a:lstStyle/>
          <a:p>
            <a:r>
              <a:rPr lang="en-US" sz="4800" b="1" dirty="0" smtClean="0"/>
              <a:t>MXLU:</a:t>
            </a:r>
          </a:p>
          <a:p>
            <a:r>
              <a:rPr lang="en-US" sz="4800" b="1" dirty="0" smtClean="0"/>
              <a:t>Malcolm X Liberation </a:t>
            </a:r>
          </a:p>
          <a:p>
            <a:r>
              <a:rPr lang="en-US" sz="4800" b="1" dirty="0" smtClean="0"/>
              <a:t>University</a:t>
            </a:r>
            <a:endParaRPr lang="en-US" sz="4800" b="1" dirty="0"/>
          </a:p>
        </p:txBody>
      </p:sp>
    </p:spTree>
    <p:extLst>
      <p:ext uri="{BB962C8B-B14F-4D97-AF65-F5344CB8AC3E}">
        <p14:creationId xmlns:p14="http://schemas.microsoft.com/office/powerpoint/2010/main" val="303067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063105" cy="830997"/>
          </a:xfrm>
          <a:prstGeom prst="rect">
            <a:avLst/>
          </a:prstGeom>
          <a:noFill/>
        </p:spPr>
        <p:txBody>
          <a:bodyPr wrap="none" rtlCol="0">
            <a:spAutoFit/>
          </a:bodyPr>
          <a:lstStyle/>
          <a:p>
            <a:r>
              <a:rPr lang="en-US" sz="4800" b="1" dirty="0" smtClean="0"/>
              <a:t>FFM: February First Movement</a:t>
            </a:r>
            <a:endParaRPr lang="en-US" sz="4800" b="1" dirty="0"/>
          </a:p>
        </p:txBody>
      </p:sp>
      <p:sp>
        <p:nvSpPr>
          <p:cNvPr id="3" name="Rectangle 2"/>
          <p:cNvSpPr/>
          <p:nvPr/>
        </p:nvSpPr>
        <p:spPr>
          <a:xfrm>
            <a:off x="609600" y="4754940"/>
            <a:ext cx="8534400" cy="1569660"/>
          </a:xfrm>
          <a:prstGeom prst="rect">
            <a:avLst/>
          </a:prstGeom>
        </p:spPr>
        <p:txBody>
          <a:bodyPr wrap="square">
            <a:spAutoFit/>
          </a:bodyPr>
          <a:lstStyle/>
          <a:p>
            <a:r>
              <a:rPr lang="en-US" sz="4800" b="1" dirty="0"/>
              <a:t>RWL: </a:t>
            </a:r>
          </a:p>
          <a:p>
            <a:r>
              <a:rPr lang="en-US" sz="4800" b="1" dirty="0"/>
              <a:t>Revolutionary Workers League</a:t>
            </a:r>
            <a:endParaRPr lang="en-US" sz="4800" b="1" dirty="0"/>
          </a:p>
        </p:txBody>
      </p:sp>
      <p:pic>
        <p:nvPicPr>
          <p:cNvPr id="15362" name="Picture 2" descr="http://ts2.mm.bing.net/th?id=I.4623696274393169&amp;pid=1.7&amp;w=180&amp;h=154&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91" y="1364397"/>
            <a:ext cx="3838209" cy="328380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ts2.mm.bing.net/th?id=H.4566843811037309&amp;pid=1.7&amp;w=109&amp;h=14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945" y="1364397"/>
            <a:ext cx="2485655" cy="328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8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7871450" cy="1446550"/>
          </a:xfrm>
          <a:prstGeom prst="rect">
            <a:avLst/>
          </a:prstGeom>
          <a:noFill/>
        </p:spPr>
        <p:txBody>
          <a:bodyPr wrap="none" rtlCol="0">
            <a:spAutoFit/>
          </a:bodyPr>
          <a:lstStyle/>
          <a:p>
            <a:r>
              <a:rPr lang="en-US" sz="4000" b="1" dirty="0" smtClean="0"/>
              <a:t>Pan-Africanists:</a:t>
            </a:r>
          </a:p>
          <a:p>
            <a:r>
              <a:rPr lang="en-US" sz="4800" b="1" dirty="0" smtClean="0"/>
              <a:t>African Peoples Socialist party</a:t>
            </a:r>
            <a:endParaRPr lang="en-US" sz="4800" b="1" dirty="0"/>
          </a:p>
        </p:txBody>
      </p:sp>
      <p:pic>
        <p:nvPicPr>
          <p:cNvPr id="19458" name="Picture 2" descr="http://ts4.mm.bing.net/th?id=I.4596431839691887&amp;pid=1.7&amp;w=135&amp;h=141&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1349"/>
            <a:ext cx="2484991" cy="259543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ts4.mm.bing.net/th?id=I.4892578425014163&amp;pid=1.7&amp;w=164&amp;h=155&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51857"/>
            <a:ext cx="2747727" cy="2596937"/>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ts3.mm.bing.net/th?id=I.4968887089431854&amp;pid=1.7&amp;w=222&amp;h=148&amp;c=7&amp;rs=1"/>
          <p:cNvPicPr>
            <a:picLocks noChangeAspect="1" noChangeArrowheads="1"/>
          </p:cNvPicPr>
          <p:nvPr/>
        </p:nvPicPr>
        <p:blipFill rotWithShape="1">
          <a:blip r:embed="rId4">
            <a:extLst>
              <a:ext uri="{28A0092B-C50C-407E-A947-70E740481C1C}">
                <a14:useLocalDpi xmlns:a14="http://schemas.microsoft.com/office/drawing/2010/main" val="0"/>
              </a:ext>
            </a:extLst>
          </a:blip>
          <a:srcRect l="9286"/>
          <a:stretch/>
        </p:blipFill>
        <p:spPr bwMode="auto">
          <a:xfrm>
            <a:off x="181068" y="1751856"/>
            <a:ext cx="3533681" cy="2596937"/>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produc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20" y="4480824"/>
            <a:ext cx="172478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Burning Spear Marketpl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81000"/>
            <a:ext cx="5429250" cy="503745"/>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Gaida Kamb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151" y="4480824"/>
            <a:ext cx="1892249" cy="2300976"/>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descr="Chimurenga Wall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395" y="4480824"/>
            <a:ext cx="1908205" cy="2274582"/>
          </a:xfrm>
          <a:prstGeom prst="rect">
            <a:avLst/>
          </a:prstGeom>
          <a:noFill/>
          <a:extLst>
            <a:ext uri="{909E8E84-426E-40DD-AFC4-6F175D3DCCD1}">
              <a14:hiddenFill xmlns:a14="http://schemas.microsoft.com/office/drawing/2010/main">
                <a:solidFill>
                  <a:srgbClr val="FFFFFF"/>
                </a:solidFill>
              </a14:hiddenFill>
            </a:ext>
          </a:extLst>
        </p:spPr>
      </p:pic>
      <p:pic>
        <p:nvPicPr>
          <p:cNvPr id="19474" name="Picture 18" descr="Nyabinga Dzimbahw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480824"/>
            <a:ext cx="2110164" cy="229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9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366923" cy="1446550"/>
          </a:xfrm>
          <a:prstGeom prst="rect">
            <a:avLst/>
          </a:prstGeom>
          <a:noFill/>
        </p:spPr>
        <p:txBody>
          <a:bodyPr wrap="none" rtlCol="0">
            <a:spAutoFit/>
          </a:bodyPr>
          <a:lstStyle/>
          <a:p>
            <a:r>
              <a:rPr lang="en-US" sz="4000" b="1" dirty="0" smtClean="0"/>
              <a:t>Pan-Africanists:</a:t>
            </a:r>
          </a:p>
          <a:p>
            <a:r>
              <a:rPr lang="en-US" sz="4800" b="1" dirty="0" smtClean="0"/>
              <a:t>African Peoples Revolutionary party</a:t>
            </a:r>
            <a:endParaRPr lang="en-US" sz="4800" b="1" dirty="0"/>
          </a:p>
        </p:txBody>
      </p:sp>
      <p:pic>
        <p:nvPicPr>
          <p:cNvPr id="18434" name="Picture 2" descr="http://ts3.mm.bing.net/th?id=H.5055507970917666&amp;pid=1.7&amp;w=153&amp;h=150&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264261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Kwame Ture speaking on Hai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761" y="1828800"/>
            <a:ext cx="259079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ts2.mm.bing.net/th?id=I.4850225743594461&amp;pid=1.7&amp;w=206&amp;h=151&amp;c=7&amp;rs=1"/>
          <p:cNvPicPr>
            <a:picLocks noChangeAspect="1" noChangeArrowheads="1"/>
          </p:cNvPicPr>
          <p:nvPr/>
        </p:nvPicPr>
        <p:blipFill rotWithShape="1">
          <a:blip r:embed="rId4">
            <a:extLst>
              <a:ext uri="{28A0092B-C50C-407E-A947-70E740481C1C}">
                <a14:useLocalDpi xmlns:a14="http://schemas.microsoft.com/office/drawing/2010/main" val="0"/>
              </a:ext>
            </a:extLst>
          </a:blip>
          <a:srcRect r="21448"/>
          <a:stretch/>
        </p:blipFill>
        <p:spPr bwMode="auto">
          <a:xfrm>
            <a:off x="6095999" y="1828800"/>
            <a:ext cx="2776397"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495800"/>
            <a:ext cx="9220200" cy="2308324"/>
          </a:xfrm>
          <a:prstGeom prst="rect">
            <a:avLst/>
          </a:prstGeom>
        </p:spPr>
        <p:txBody>
          <a:bodyPr wrap="square">
            <a:spAutoFit/>
          </a:bodyPr>
          <a:lstStyle/>
          <a:p>
            <a:r>
              <a:rPr lang="en-US" sz="2400" b="1" dirty="0"/>
              <a:t>“The job of a revolutionary is, of course, to overthrow unjust systems and replace them with just systems because a revolutionary understands this can only be done by the masses of the people. So, the task of the revolutionary is to organize the masses of the people, given the conditions of the Africans around the world who are disorganized, consequently all my efforts are going to organizing people.”</a:t>
            </a:r>
          </a:p>
        </p:txBody>
      </p:sp>
    </p:spTree>
    <p:extLst>
      <p:ext uri="{BB962C8B-B14F-4D97-AF65-F5344CB8AC3E}">
        <p14:creationId xmlns:p14="http://schemas.microsoft.com/office/powerpoint/2010/main" val="322229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844" y="152400"/>
            <a:ext cx="8850756" cy="1446550"/>
          </a:xfrm>
          <a:prstGeom prst="rect">
            <a:avLst/>
          </a:prstGeom>
          <a:noFill/>
        </p:spPr>
        <p:txBody>
          <a:bodyPr wrap="none" rtlCol="0">
            <a:spAutoFit/>
          </a:bodyPr>
          <a:lstStyle/>
          <a:p>
            <a:r>
              <a:rPr lang="en-US" sz="4000" b="1" dirty="0" smtClean="0"/>
              <a:t>Pan-Africanists:</a:t>
            </a:r>
          </a:p>
          <a:p>
            <a:r>
              <a:rPr lang="en-US" sz="4800" b="1" dirty="0" smtClean="0"/>
              <a:t>New African </a:t>
            </a:r>
            <a:r>
              <a:rPr lang="en-US" sz="4800" b="1" dirty="0"/>
              <a:t>P</a:t>
            </a:r>
            <a:r>
              <a:rPr lang="en-US" sz="4800" b="1" dirty="0" smtClean="0"/>
              <a:t>eoples Organization</a:t>
            </a:r>
            <a:endParaRPr lang="en-US" sz="4800" b="1" dirty="0"/>
          </a:p>
        </p:txBody>
      </p:sp>
      <p:pic>
        <p:nvPicPr>
          <p:cNvPr id="20482" name="Picture 2" descr="Malcolm X Grassroots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98949"/>
            <a:ext cx="8610600" cy="2367917"/>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ts2.mm.bing.net/th?id=I.4789537833680905&amp;pid=1.7&amp;w=227&amp;h=147&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738" y="4038600"/>
            <a:ext cx="3993862" cy="2586334"/>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MXGM Repor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4038600"/>
            <a:ext cx="3619500" cy="279624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ts4.mm.bing.net/th?id=I.5011252642710635&amp;pid=1.7&amp;w=125&amp;h=148&amp;c=7&amp;rs=1"/>
          <p:cNvPicPr>
            <a:picLocks noChangeAspect="1" noChangeArrowheads="1"/>
          </p:cNvPicPr>
          <p:nvPr/>
        </p:nvPicPr>
        <p:blipFill rotWithShape="1">
          <a:blip r:embed="rId5">
            <a:extLst>
              <a:ext uri="{28A0092B-C50C-407E-A947-70E740481C1C}">
                <a14:useLocalDpi xmlns:a14="http://schemas.microsoft.com/office/drawing/2010/main" val="0"/>
              </a:ext>
            </a:extLst>
          </a:blip>
          <a:srcRect r="32056"/>
          <a:stretch/>
        </p:blipFill>
        <p:spPr bwMode="auto">
          <a:xfrm>
            <a:off x="76200" y="3993272"/>
            <a:ext cx="1600200" cy="278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9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1407" y="152400"/>
            <a:ext cx="4245393" cy="1569660"/>
          </a:xfrm>
          <a:prstGeom prst="rect">
            <a:avLst/>
          </a:prstGeom>
          <a:noFill/>
        </p:spPr>
        <p:txBody>
          <a:bodyPr wrap="none" rtlCol="0">
            <a:spAutoFit/>
          </a:bodyPr>
          <a:lstStyle/>
          <a:p>
            <a:pPr algn="r"/>
            <a:r>
              <a:rPr lang="en-US" sz="4800" b="1" dirty="0" smtClean="0"/>
              <a:t>Five ideological </a:t>
            </a:r>
          </a:p>
          <a:p>
            <a:pPr algn="r"/>
            <a:r>
              <a:rPr lang="en-US" sz="4800" b="1" dirty="0" smtClean="0"/>
              <a:t>currents</a:t>
            </a:r>
            <a:endParaRPr lang="en-US" sz="4800" b="1" dirty="0"/>
          </a:p>
        </p:txBody>
      </p:sp>
      <p:sp>
        <p:nvSpPr>
          <p:cNvPr id="5" name="TextBox 4"/>
          <p:cNvSpPr txBox="1"/>
          <p:nvPr/>
        </p:nvSpPr>
        <p:spPr>
          <a:xfrm>
            <a:off x="304800" y="1724085"/>
            <a:ext cx="4554452" cy="4524315"/>
          </a:xfrm>
          <a:prstGeom prst="rect">
            <a:avLst/>
          </a:prstGeom>
          <a:noFill/>
        </p:spPr>
        <p:txBody>
          <a:bodyPr wrap="none" rtlCol="0">
            <a:spAutoFit/>
          </a:bodyPr>
          <a:lstStyle/>
          <a:p>
            <a:pPr algn="r"/>
            <a:r>
              <a:rPr lang="en-US" sz="3200" b="1" dirty="0" smtClean="0"/>
              <a:t>Pan-Africanism</a:t>
            </a:r>
          </a:p>
          <a:p>
            <a:pPr algn="r"/>
            <a:endParaRPr lang="en-US" sz="3200" b="1" dirty="0" smtClean="0"/>
          </a:p>
          <a:p>
            <a:pPr algn="r"/>
            <a:r>
              <a:rPr lang="en-US" sz="3200" b="1" dirty="0" smtClean="0"/>
              <a:t>Nationalism</a:t>
            </a:r>
          </a:p>
          <a:p>
            <a:pPr algn="r"/>
            <a:endParaRPr lang="en-US" sz="3200" b="1" dirty="0" smtClean="0"/>
          </a:p>
          <a:p>
            <a:pPr algn="r"/>
            <a:r>
              <a:rPr lang="en-US" sz="3200" b="1" dirty="0" smtClean="0"/>
              <a:t>Black Liberation Theology</a:t>
            </a:r>
          </a:p>
          <a:p>
            <a:pPr algn="r"/>
            <a:endParaRPr lang="en-US" sz="3200" b="1" dirty="0" smtClean="0"/>
          </a:p>
          <a:p>
            <a:pPr algn="r"/>
            <a:r>
              <a:rPr lang="en-US" sz="3200" b="1" dirty="0" smtClean="0"/>
              <a:t>Feminism/</a:t>
            </a:r>
            <a:r>
              <a:rPr lang="en-US" sz="3200" b="1" dirty="0" err="1" smtClean="0"/>
              <a:t>Womanism</a:t>
            </a:r>
            <a:endParaRPr lang="en-US" sz="3200" b="1" dirty="0" smtClean="0"/>
          </a:p>
          <a:p>
            <a:pPr algn="r"/>
            <a:endParaRPr lang="en-US" sz="3200" b="1" dirty="0" smtClean="0"/>
          </a:p>
          <a:p>
            <a:pPr algn="r"/>
            <a:r>
              <a:rPr lang="en-US" sz="3200" b="1" dirty="0" smtClean="0"/>
              <a:t>Socialism</a:t>
            </a:r>
            <a:endParaRPr lang="en-US" sz="3200" b="1" dirty="0"/>
          </a:p>
        </p:txBody>
      </p:sp>
      <p:pic>
        <p:nvPicPr>
          <p:cNvPr id="3074" name="Picture 2" descr="http://ts1.mm.bing.net/th?id=I.4795413363164120&amp;pid=1.7&amp;w=150&amp;h=152&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
            <a:ext cx="3124200" cy="3165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2.mm.bing.net/th?id=I.5066391428990661&amp;pid=1.7&amp;w=159&amp;h=147&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3124200" cy="288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06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s4.mm.bing.net/th?id=I.5045028257923311&amp;pid=1.7&amp;w=181&amp;h=147&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55009"/>
            <a:ext cx="3965866" cy="3220897"/>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ts2.mm.bing.net/th?id=I.4738767056535621&amp;pid=1.7&amp;w=119&amp;h=152&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990600"/>
            <a:ext cx="1948004" cy="2488209"/>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ts2.mm.bing.net/th?id=I.5006858894509765&amp;pid=1.7&amp;w=217&amp;h=147&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5200"/>
            <a:ext cx="4875844" cy="3302991"/>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ts4.mm.bing.net/th?id=H.4748529506386551&amp;pid=1.7&amp;w=92&amp;h=154&amp;c=7&amp;rs=1"/>
          <p:cNvPicPr>
            <a:picLocks noChangeAspect="1" noChangeArrowheads="1"/>
          </p:cNvPicPr>
          <p:nvPr/>
        </p:nvPicPr>
        <p:blipFill rotWithShape="1">
          <a:blip r:embed="rId5">
            <a:extLst>
              <a:ext uri="{28A0092B-C50C-407E-A947-70E740481C1C}">
                <a14:useLocalDpi xmlns:a14="http://schemas.microsoft.com/office/drawing/2010/main" val="0"/>
              </a:ext>
            </a:extLst>
          </a:blip>
          <a:srcRect b="15185"/>
          <a:stretch/>
        </p:blipFill>
        <p:spPr bwMode="auto">
          <a:xfrm>
            <a:off x="5410200" y="869807"/>
            <a:ext cx="1866900" cy="2650482"/>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ts1.mm.bing.net/th?id=I.4769102411139360&amp;pid=1.7&amp;w=227&amp;h=107&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630" y="-15844"/>
            <a:ext cx="2162175" cy="1019176"/>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http://ts4.mm.bing.net/th?id=I.4731388314452539&amp;pid=1.7&amp;w=248&amp;h=155&amp;c=7&amp;rs=1"/>
          <p:cNvPicPr>
            <a:picLocks noChangeAspect="1" noChangeArrowheads="1"/>
          </p:cNvPicPr>
          <p:nvPr/>
        </p:nvPicPr>
        <p:blipFill rotWithShape="1">
          <a:blip r:embed="rId7">
            <a:extLst>
              <a:ext uri="{28A0092B-C50C-407E-A947-70E740481C1C}">
                <a14:useLocalDpi xmlns:a14="http://schemas.microsoft.com/office/drawing/2010/main" val="0"/>
              </a:ext>
            </a:extLst>
          </a:blip>
          <a:srcRect l="21635" r="20915"/>
          <a:stretch/>
        </p:blipFill>
        <p:spPr bwMode="auto">
          <a:xfrm>
            <a:off x="3177766" y="993632"/>
            <a:ext cx="2308634" cy="2511568"/>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http://ts3.mm.bing.net/th?id=I.4990928855369482&amp;pid=1.7&amp;w=145&amp;h=147&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87640"/>
            <a:ext cx="771525" cy="782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51" y="-76200"/>
            <a:ext cx="2685351" cy="1569660"/>
          </a:xfrm>
          <a:prstGeom prst="rect">
            <a:avLst/>
          </a:prstGeom>
          <a:noFill/>
        </p:spPr>
        <p:txBody>
          <a:bodyPr wrap="none" rtlCol="0">
            <a:spAutoFit/>
          </a:bodyPr>
          <a:lstStyle/>
          <a:p>
            <a:r>
              <a:rPr lang="en-US" sz="9600" b="1" dirty="0" smtClean="0"/>
              <a:t>ALSC</a:t>
            </a:r>
            <a:endParaRPr lang="en-US" sz="9600" b="1" dirty="0"/>
          </a:p>
        </p:txBody>
      </p:sp>
      <p:sp>
        <p:nvSpPr>
          <p:cNvPr id="5" name="TextBox 4"/>
          <p:cNvSpPr txBox="1"/>
          <p:nvPr/>
        </p:nvSpPr>
        <p:spPr>
          <a:xfrm>
            <a:off x="2667000" y="76200"/>
            <a:ext cx="3117585" cy="954107"/>
          </a:xfrm>
          <a:prstGeom prst="rect">
            <a:avLst/>
          </a:prstGeom>
          <a:noFill/>
        </p:spPr>
        <p:txBody>
          <a:bodyPr wrap="none" rtlCol="0">
            <a:spAutoFit/>
          </a:bodyPr>
          <a:lstStyle/>
          <a:p>
            <a:r>
              <a:rPr lang="en-US" sz="2800" b="1" dirty="0" smtClean="0"/>
              <a:t>African Liberation</a:t>
            </a:r>
          </a:p>
          <a:p>
            <a:r>
              <a:rPr lang="en-US" sz="2800" b="1" dirty="0" smtClean="0"/>
              <a:t>Support Committee</a:t>
            </a:r>
            <a:endParaRPr lang="en-US" sz="2800" b="1" dirty="0"/>
          </a:p>
        </p:txBody>
      </p:sp>
      <p:sp>
        <p:nvSpPr>
          <p:cNvPr id="6" name="TextBox 5"/>
          <p:cNvSpPr txBox="1"/>
          <p:nvPr/>
        </p:nvSpPr>
        <p:spPr>
          <a:xfrm>
            <a:off x="0" y="1569184"/>
            <a:ext cx="3276600" cy="1631216"/>
          </a:xfrm>
          <a:prstGeom prst="rect">
            <a:avLst/>
          </a:prstGeom>
          <a:noFill/>
        </p:spPr>
        <p:txBody>
          <a:bodyPr wrap="square" rtlCol="0">
            <a:spAutoFit/>
          </a:bodyPr>
          <a:lstStyle/>
          <a:p>
            <a:r>
              <a:rPr lang="en-US" sz="2000" b="1" dirty="0" smtClean="0"/>
              <a:t>A great debate developed in the fight for African Liberation.  A revolutionary consciousness became a force in the BLM.</a:t>
            </a:r>
            <a:endParaRPr lang="en-US" sz="2000" b="1" dirty="0"/>
          </a:p>
        </p:txBody>
      </p:sp>
    </p:spTree>
    <p:extLst>
      <p:ext uri="{BB962C8B-B14F-4D97-AF65-F5344CB8AC3E}">
        <p14:creationId xmlns:p14="http://schemas.microsoft.com/office/powerpoint/2010/main" val="3923000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025"/>
            <a:ext cx="8543044" cy="6370975"/>
          </a:xfrm>
          <a:prstGeom prst="rect">
            <a:avLst/>
          </a:prstGeom>
          <a:noFill/>
        </p:spPr>
        <p:txBody>
          <a:bodyPr wrap="none" rtlCol="0">
            <a:spAutoFit/>
          </a:bodyPr>
          <a:lstStyle/>
          <a:p>
            <a:r>
              <a:rPr lang="en-US" sz="7200" b="1" dirty="0" smtClean="0"/>
              <a:t>So, what happened</a:t>
            </a:r>
            <a:r>
              <a:rPr lang="en-US" sz="7200" b="1" dirty="0" smtClean="0"/>
              <a:t>?</a:t>
            </a:r>
          </a:p>
          <a:p>
            <a:pPr marL="914400" indent="-914400">
              <a:buAutoNum type="arabicPeriod"/>
            </a:pPr>
            <a:r>
              <a:rPr lang="en-US" sz="4800" b="1" dirty="0" smtClean="0"/>
              <a:t>Greatest fight for a new </a:t>
            </a:r>
          </a:p>
          <a:p>
            <a:r>
              <a:rPr lang="en-US" sz="4800" b="1" dirty="0" smtClean="0"/>
              <a:t>box since the 1930’s</a:t>
            </a:r>
          </a:p>
          <a:p>
            <a:r>
              <a:rPr lang="en-US" sz="4800" b="1" dirty="0" smtClean="0"/>
              <a:t>2.	Greatest advance against </a:t>
            </a:r>
          </a:p>
          <a:p>
            <a:r>
              <a:rPr lang="en-US" sz="4800" b="1" dirty="0" smtClean="0"/>
              <a:t>racism sine the Reconstruction</a:t>
            </a:r>
          </a:p>
          <a:p>
            <a:r>
              <a:rPr lang="en-US" sz="4800" b="1" dirty="0" smtClean="0"/>
              <a:t>3.	Ideological clarity in massive </a:t>
            </a:r>
          </a:p>
          <a:p>
            <a:r>
              <a:rPr lang="en-US" sz="4800" b="1" dirty="0" smtClean="0"/>
              <a:t>production of  anti-capitalist</a:t>
            </a:r>
          </a:p>
          <a:p>
            <a:r>
              <a:rPr lang="en-US" sz="4800" b="1" dirty="0" smtClean="0"/>
              <a:t>literature</a:t>
            </a:r>
            <a:endParaRPr lang="en-US" sz="4800" b="1" dirty="0"/>
          </a:p>
        </p:txBody>
      </p:sp>
    </p:spTree>
    <p:extLst>
      <p:ext uri="{BB962C8B-B14F-4D97-AF65-F5344CB8AC3E}">
        <p14:creationId xmlns:p14="http://schemas.microsoft.com/office/powerpoint/2010/main" val="303067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645" y="-152400"/>
            <a:ext cx="9247916" cy="7017306"/>
          </a:xfrm>
          <a:prstGeom prst="rect">
            <a:avLst/>
          </a:prstGeom>
          <a:noFill/>
        </p:spPr>
        <p:txBody>
          <a:bodyPr wrap="none" rtlCol="0">
            <a:spAutoFit/>
          </a:bodyPr>
          <a:lstStyle/>
          <a:p>
            <a:r>
              <a:rPr lang="en-US" sz="6600" b="1" dirty="0" smtClean="0"/>
              <a:t>But </a:t>
            </a:r>
            <a:r>
              <a:rPr lang="en-US" sz="6600" b="1" dirty="0" smtClean="0"/>
              <a:t>what else </a:t>
            </a:r>
            <a:r>
              <a:rPr lang="en-US" sz="6600" b="1" dirty="0" smtClean="0"/>
              <a:t>happened</a:t>
            </a:r>
            <a:r>
              <a:rPr lang="en-US" sz="6600" b="1" dirty="0" smtClean="0"/>
              <a:t>?</a:t>
            </a:r>
          </a:p>
          <a:p>
            <a:pPr marL="914400" indent="-914400">
              <a:buAutoNum type="arabicPeriod"/>
            </a:pPr>
            <a:r>
              <a:rPr lang="en-US" sz="4800" b="1" dirty="0" smtClean="0"/>
              <a:t>New Deal coalition broken </a:t>
            </a:r>
          </a:p>
          <a:p>
            <a:r>
              <a:rPr lang="en-US" sz="4800" b="1" dirty="0" smtClean="0"/>
              <a:t>by racist Southern politicians</a:t>
            </a:r>
          </a:p>
          <a:p>
            <a:r>
              <a:rPr lang="en-US" sz="4800" b="1" dirty="0" smtClean="0"/>
              <a:t>2.	Neo-fascist movements reborn</a:t>
            </a:r>
          </a:p>
          <a:p>
            <a:r>
              <a:rPr lang="en-US" sz="4800" b="1" dirty="0" smtClean="0"/>
              <a:t>3.	More Blacks coopted by </a:t>
            </a:r>
          </a:p>
          <a:p>
            <a:r>
              <a:rPr lang="en-US" sz="4800" b="1" dirty="0" smtClean="0"/>
              <a:t>capitalist state, bribed</a:t>
            </a:r>
          </a:p>
          <a:p>
            <a:pPr marL="914400" indent="-914400">
              <a:buAutoNum type="arabicPeriod" startAt="4"/>
            </a:pPr>
            <a:r>
              <a:rPr lang="en-US" sz="4800" b="1" dirty="0" smtClean="0"/>
              <a:t>Black leaders murdered</a:t>
            </a:r>
          </a:p>
          <a:p>
            <a:pPr marL="914400" indent="-914400">
              <a:buAutoNum type="arabicPeriod" startAt="4"/>
            </a:pPr>
            <a:r>
              <a:rPr lang="en-US" sz="4800" b="1" dirty="0" smtClean="0"/>
              <a:t>Actually existing Socialism goes </a:t>
            </a:r>
          </a:p>
          <a:p>
            <a:r>
              <a:rPr lang="en-US" sz="4800" b="1" dirty="0" smtClean="0"/>
              <a:t>capitalist</a:t>
            </a:r>
            <a:endParaRPr lang="en-US" sz="4800" b="1" dirty="0"/>
          </a:p>
        </p:txBody>
      </p:sp>
      <p:pic>
        <p:nvPicPr>
          <p:cNvPr id="16386" name="Picture 2" descr="http://ts2.mm.bing.net/th?id=I.4531925727314169&amp;pid=1.7&amp;w=84&amp;h=146&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0"/>
            <a:ext cx="1409700" cy="2450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67099" y="6324600"/>
            <a:ext cx="4900701" cy="538609"/>
          </a:xfrm>
          <a:prstGeom prst="rect">
            <a:avLst/>
          </a:prstGeom>
          <a:noFill/>
        </p:spPr>
        <p:txBody>
          <a:bodyPr wrap="none" rtlCol="0">
            <a:spAutoFit/>
          </a:bodyPr>
          <a:lstStyle/>
          <a:p>
            <a:r>
              <a:rPr lang="en-US" sz="2900" b="1" i="1" dirty="0" smtClean="0"/>
              <a:t>What in the world is going on?</a:t>
            </a:r>
            <a:endParaRPr lang="en-US" sz="2900" b="1" i="1" dirty="0"/>
          </a:p>
        </p:txBody>
      </p:sp>
    </p:spTree>
    <p:extLst>
      <p:ext uri="{BB962C8B-B14F-4D97-AF65-F5344CB8AC3E}">
        <p14:creationId xmlns:p14="http://schemas.microsoft.com/office/powerpoint/2010/main" val="337457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7414" y="457200"/>
            <a:ext cx="5868786" cy="1569660"/>
          </a:xfrm>
          <a:prstGeom prst="rect">
            <a:avLst/>
          </a:prstGeom>
          <a:noFill/>
        </p:spPr>
        <p:txBody>
          <a:bodyPr wrap="none" rtlCol="0">
            <a:spAutoFit/>
          </a:bodyPr>
          <a:lstStyle/>
          <a:p>
            <a:r>
              <a:rPr lang="en-US" sz="4800" b="1" dirty="0" smtClean="0"/>
              <a:t>Is Revolution possible </a:t>
            </a:r>
          </a:p>
          <a:p>
            <a:r>
              <a:rPr lang="en-US" sz="4800" b="1" dirty="0" smtClean="0"/>
              <a:t>because we want it?</a:t>
            </a:r>
            <a:endParaRPr lang="en-US" sz="4800" b="1" dirty="0"/>
          </a:p>
        </p:txBody>
      </p:sp>
      <p:sp>
        <p:nvSpPr>
          <p:cNvPr id="3" name="TextBox 2"/>
          <p:cNvSpPr txBox="1"/>
          <p:nvPr/>
        </p:nvSpPr>
        <p:spPr>
          <a:xfrm>
            <a:off x="3352800" y="2438400"/>
            <a:ext cx="3429000" cy="1569660"/>
          </a:xfrm>
          <a:prstGeom prst="rect">
            <a:avLst/>
          </a:prstGeom>
          <a:noFill/>
        </p:spPr>
        <p:txBody>
          <a:bodyPr wrap="square" rtlCol="0">
            <a:spAutoFit/>
          </a:bodyPr>
          <a:lstStyle/>
          <a:p>
            <a:r>
              <a:rPr lang="en-US" sz="9600" b="1" dirty="0" smtClean="0"/>
              <a:t>NO!</a:t>
            </a:r>
            <a:endParaRPr lang="en-US" sz="9600" b="1" dirty="0"/>
          </a:p>
        </p:txBody>
      </p:sp>
      <p:sp>
        <p:nvSpPr>
          <p:cNvPr id="4" name="TextBox 3"/>
          <p:cNvSpPr txBox="1"/>
          <p:nvPr/>
        </p:nvSpPr>
        <p:spPr>
          <a:xfrm>
            <a:off x="533400" y="4191000"/>
            <a:ext cx="8383001" cy="2246769"/>
          </a:xfrm>
          <a:prstGeom prst="rect">
            <a:avLst/>
          </a:prstGeom>
          <a:noFill/>
        </p:spPr>
        <p:txBody>
          <a:bodyPr wrap="none" rtlCol="0">
            <a:spAutoFit/>
          </a:bodyPr>
          <a:lstStyle/>
          <a:p>
            <a:pPr algn="ctr"/>
            <a:r>
              <a:rPr lang="en-US" sz="2800" b="1" dirty="0" smtClean="0"/>
              <a:t>If so, Black people would have been free from day one!</a:t>
            </a:r>
          </a:p>
          <a:p>
            <a:pPr algn="ctr"/>
            <a:r>
              <a:rPr lang="en-US" sz="2800" b="1" dirty="0" smtClean="0"/>
              <a:t>However, the crisis of the capitalist state continues to</a:t>
            </a:r>
          </a:p>
          <a:p>
            <a:pPr algn="ctr"/>
            <a:r>
              <a:rPr lang="en-US" sz="2800" b="1" dirty="0" smtClean="0"/>
              <a:t>turn the 99% against the 1%.</a:t>
            </a:r>
          </a:p>
          <a:p>
            <a:pPr algn="ctr"/>
            <a:r>
              <a:rPr lang="en-US" sz="2800" b="1" dirty="0" smtClean="0"/>
              <a:t>But if the socialist box didn’t work, </a:t>
            </a:r>
          </a:p>
          <a:p>
            <a:pPr algn="ctr"/>
            <a:r>
              <a:rPr lang="en-US" sz="2800" b="1" dirty="0" smtClean="0"/>
              <a:t>do we need a box?</a:t>
            </a:r>
            <a:endParaRPr lang="en-US" sz="2800" b="1" dirty="0"/>
          </a:p>
        </p:txBody>
      </p:sp>
    </p:spTree>
    <p:extLst>
      <p:ext uri="{BB962C8B-B14F-4D97-AF65-F5344CB8AC3E}">
        <p14:creationId xmlns:p14="http://schemas.microsoft.com/office/powerpoint/2010/main" val="337457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s2.mm.bing.net/th?id=I.4504154496958897&amp;pid=1.7&amp;w=139&amp;h=143&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76200"/>
            <a:ext cx="2971800" cy="3057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394222"/>
            <a:ext cx="8846011" cy="5539978"/>
          </a:xfrm>
          <a:prstGeom prst="rect">
            <a:avLst/>
          </a:prstGeom>
          <a:noFill/>
        </p:spPr>
        <p:txBody>
          <a:bodyPr wrap="none" rtlCol="0">
            <a:spAutoFit/>
          </a:bodyPr>
          <a:lstStyle/>
          <a:p>
            <a:r>
              <a:rPr lang="en-US" sz="8400" b="1" dirty="0" smtClean="0"/>
              <a:t>Question:</a:t>
            </a:r>
          </a:p>
          <a:p>
            <a:r>
              <a:rPr lang="en-US" sz="8400" b="1" dirty="0" smtClean="0"/>
              <a:t>Is NO BOX Possible </a:t>
            </a:r>
          </a:p>
          <a:p>
            <a:r>
              <a:rPr lang="en-US" sz="8400" b="1" dirty="0" smtClean="0"/>
              <a:t>or </a:t>
            </a:r>
            <a:r>
              <a:rPr lang="en-US" sz="8400" b="1" dirty="0"/>
              <a:t>i</a:t>
            </a:r>
            <a:r>
              <a:rPr lang="en-US" sz="8400" b="1" dirty="0" smtClean="0"/>
              <a:t>s that a utopian </a:t>
            </a:r>
          </a:p>
          <a:p>
            <a:r>
              <a:rPr lang="en-US" sz="8400" b="1" dirty="0" smtClean="0"/>
              <a:t>dream?</a:t>
            </a:r>
          </a:p>
          <a:p>
            <a:endParaRPr lang="en-US" dirty="0"/>
          </a:p>
        </p:txBody>
      </p:sp>
    </p:spTree>
    <p:extLst>
      <p:ext uri="{BB962C8B-B14F-4D97-AF65-F5344CB8AC3E}">
        <p14:creationId xmlns:p14="http://schemas.microsoft.com/office/powerpoint/2010/main" val="337457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9474710" cy="923330"/>
          </a:xfrm>
          <a:prstGeom prst="rect">
            <a:avLst/>
          </a:prstGeom>
          <a:noFill/>
        </p:spPr>
        <p:txBody>
          <a:bodyPr wrap="none" rtlCol="0">
            <a:spAutoFit/>
          </a:bodyPr>
          <a:lstStyle/>
          <a:p>
            <a:r>
              <a:rPr lang="en-US" sz="5300" b="1" dirty="0" smtClean="0"/>
              <a:t>I</a:t>
            </a:r>
            <a:r>
              <a:rPr lang="en-US" sz="5300" b="1" dirty="0" smtClean="0"/>
              <a:t>nsurrection changed everything</a:t>
            </a:r>
            <a:endParaRPr lang="en-US" sz="5300" b="1" dirty="0"/>
          </a:p>
        </p:txBody>
      </p:sp>
      <p:pic>
        <p:nvPicPr>
          <p:cNvPr id="4098" name="Picture 2" descr="http://ts4.mm.bing.net/th?id=I.4792557216728935&amp;pid=1.7&amp;w=188&amp;h=146&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19134"/>
            <a:ext cx="3048000" cy="23670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3.mm.bing.net/th?id=I.4955894818538570&amp;pid=1.7&amp;w=184&amp;h=146&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38600"/>
            <a:ext cx="307305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4767" y="990600"/>
            <a:ext cx="1627433" cy="461665"/>
          </a:xfrm>
          <a:prstGeom prst="rect">
            <a:avLst/>
          </a:prstGeom>
          <a:noFill/>
        </p:spPr>
        <p:txBody>
          <a:bodyPr wrap="none" rtlCol="0">
            <a:spAutoFit/>
          </a:bodyPr>
          <a:lstStyle/>
          <a:p>
            <a:r>
              <a:rPr lang="en-US" sz="2400" b="1" dirty="0" smtClean="0"/>
              <a:t>Watts 1964</a:t>
            </a:r>
            <a:endParaRPr lang="en-US" sz="2400" b="1" dirty="0"/>
          </a:p>
        </p:txBody>
      </p:sp>
      <p:pic>
        <p:nvPicPr>
          <p:cNvPr id="4102" name="Picture 6" descr="http://ts2.mm.bing.net/th?id=I.4648813288884653&amp;pid=1.7&amp;w=235&amp;h=152&amp;c=7&amp;rs=1"/>
          <p:cNvPicPr>
            <a:picLocks noChangeAspect="1" noChangeArrowheads="1"/>
          </p:cNvPicPr>
          <p:nvPr/>
        </p:nvPicPr>
        <p:blipFill rotWithShape="1">
          <a:blip r:embed="rId4">
            <a:extLst>
              <a:ext uri="{28A0092B-C50C-407E-A947-70E740481C1C}">
                <a14:useLocalDpi xmlns:a14="http://schemas.microsoft.com/office/drawing/2010/main" val="0"/>
              </a:ext>
            </a:extLst>
          </a:blip>
          <a:srcRect l="16101" r="22547"/>
          <a:stretch/>
        </p:blipFill>
        <p:spPr bwMode="auto">
          <a:xfrm>
            <a:off x="6629400" y="1553839"/>
            <a:ext cx="2245259" cy="2367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1627" y="990600"/>
            <a:ext cx="1783373" cy="461665"/>
          </a:xfrm>
          <a:prstGeom prst="rect">
            <a:avLst/>
          </a:prstGeom>
          <a:noFill/>
        </p:spPr>
        <p:txBody>
          <a:bodyPr wrap="none" rtlCol="0">
            <a:spAutoFit/>
          </a:bodyPr>
          <a:lstStyle/>
          <a:p>
            <a:r>
              <a:rPr lang="en-US" sz="2400" b="1" dirty="0" smtClean="0"/>
              <a:t>Detroit 1967</a:t>
            </a:r>
            <a:endParaRPr lang="en-US" sz="2400" b="1" dirty="0"/>
          </a:p>
        </p:txBody>
      </p:sp>
      <p:pic>
        <p:nvPicPr>
          <p:cNvPr id="4104" name="Picture 8" descr="http://ts3.mm.bing.net/th?id=I.4936374220948270&amp;pid=1.7&amp;w=240&amp;h=152&amp;c=7&amp;rs=1"/>
          <p:cNvPicPr>
            <a:picLocks noChangeAspect="1" noChangeArrowheads="1"/>
          </p:cNvPicPr>
          <p:nvPr/>
        </p:nvPicPr>
        <p:blipFill rotWithShape="1">
          <a:blip r:embed="rId5">
            <a:extLst>
              <a:ext uri="{28A0092B-C50C-407E-A947-70E740481C1C}">
                <a14:useLocalDpi xmlns:a14="http://schemas.microsoft.com/office/drawing/2010/main" val="0"/>
              </a:ext>
            </a:extLst>
          </a:blip>
          <a:srcRect l="21183" r="8959"/>
          <a:stretch/>
        </p:blipFill>
        <p:spPr bwMode="auto">
          <a:xfrm>
            <a:off x="3482566" y="3962400"/>
            <a:ext cx="2689634"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1800" y="990600"/>
            <a:ext cx="1866217" cy="461665"/>
          </a:xfrm>
          <a:prstGeom prst="rect">
            <a:avLst/>
          </a:prstGeom>
          <a:noFill/>
        </p:spPr>
        <p:txBody>
          <a:bodyPr wrap="none" rtlCol="0">
            <a:spAutoFit/>
          </a:bodyPr>
          <a:lstStyle/>
          <a:p>
            <a:r>
              <a:rPr lang="en-US" sz="2400" b="1" dirty="0" smtClean="0"/>
              <a:t>Newark 1967</a:t>
            </a:r>
            <a:endParaRPr lang="en-US" sz="2400" b="1" dirty="0"/>
          </a:p>
        </p:txBody>
      </p:sp>
      <p:pic>
        <p:nvPicPr>
          <p:cNvPr id="4106" name="Picture 10" descr="http://ts4.mm.bing.net/th?id=I.4643990002270599&amp;pid=1.7&amp;w=185&amp;h=147&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038600"/>
            <a:ext cx="249334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ts3.mm.bing.net/th?id=I.4779324422162402&amp;pid=1.7&amp;w=236&amp;h=151&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3856" y="1676400"/>
            <a:ext cx="3223144" cy="206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71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267200"/>
            <a:ext cx="3254738" cy="523220"/>
          </a:xfrm>
          <a:prstGeom prst="rect">
            <a:avLst/>
          </a:prstGeom>
          <a:noFill/>
        </p:spPr>
        <p:txBody>
          <a:bodyPr wrap="none" rtlCol="0">
            <a:spAutoFit/>
          </a:bodyPr>
          <a:lstStyle/>
          <a:p>
            <a:pPr algn="ctr"/>
            <a:r>
              <a:rPr lang="en-US" sz="2000" b="1" dirty="0" smtClean="0"/>
              <a:t>Robert Williams (1925-1996</a:t>
            </a:r>
            <a:r>
              <a:rPr lang="en-US" sz="2800" b="1" dirty="0" smtClean="0"/>
              <a:t>)</a:t>
            </a:r>
            <a:endParaRPr lang="en-US" sz="2800" b="1" dirty="0"/>
          </a:p>
        </p:txBody>
      </p:sp>
      <p:pic>
        <p:nvPicPr>
          <p:cNvPr id="5122" name="Picture 2" descr="http://ts4.mm.bing.net/th?id=I.5013297034036503&amp;pid=1.7&amp;w=106&amp;h=149&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74" y="76200"/>
            <a:ext cx="2984626" cy="41953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2.mm.bing.net/th?id=I.5033199912945481&amp;pid=1.7&amp;w=90&amp;h=14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544" y="152400"/>
            <a:ext cx="2622107" cy="41953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s1.mm.bing.net/th?id=I.4633540357128824&amp;pid=1.7&amp;w=203&amp;h=140&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64268"/>
            <a:ext cx="3305175" cy="22794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obert Williams, Negroes with Guns, 19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740294"/>
            <a:ext cx="2637993" cy="196530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ts3.mm.bing.net/th?id=I.5041493509802842&amp;pid=1.7&amp;w=176&amp;h=144&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744119"/>
            <a:ext cx="2438400" cy="19950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ts1.mm.bing.net/th?id=I.5026967931914776&amp;pid=1.7&amp;w=102&amp;h=147&amp;c=7&amp;rs=1"/>
          <p:cNvPicPr>
            <a:picLocks noChangeAspect="1" noChangeArrowheads="1"/>
          </p:cNvPicPr>
          <p:nvPr/>
        </p:nvPicPr>
        <p:blipFill rotWithShape="1">
          <a:blip r:embed="rId7">
            <a:extLst>
              <a:ext uri="{28A0092B-C50C-407E-A947-70E740481C1C}">
                <a14:useLocalDpi xmlns:a14="http://schemas.microsoft.com/office/drawing/2010/main" val="0"/>
              </a:ext>
            </a:extLst>
          </a:blip>
          <a:srcRect b="41162"/>
          <a:stretch/>
        </p:blipFill>
        <p:spPr bwMode="auto">
          <a:xfrm>
            <a:off x="6705599" y="274038"/>
            <a:ext cx="2372697" cy="201196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ts3.mm.bing.net/th?id=I.4594215642924726&amp;pid=1.7&amp;w=180&amp;h=152&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598" y="2402487"/>
            <a:ext cx="2388685" cy="201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76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746223" cy="4647426"/>
          </a:xfrm>
          <a:prstGeom prst="rect">
            <a:avLst/>
          </a:prstGeom>
          <a:noFill/>
        </p:spPr>
        <p:txBody>
          <a:bodyPr wrap="none" rtlCol="0">
            <a:spAutoFit/>
          </a:bodyPr>
          <a:lstStyle/>
          <a:p>
            <a:pPr algn="ctr"/>
            <a:r>
              <a:rPr lang="en-US" sz="4800" b="1" dirty="0" smtClean="0"/>
              <a:t>Search for a </a:t>
            </a:r>
            <a:r>
              <a:rPr lang="en-US" sz="4800" b="1" dirty="0" smtClean="0"/>
              <a:t>vanguard spread </a:t>
            </a:r>
          </a:p>
          <a:p>
            <a:pPr algn="ctr"/>
            <a:r>
              <a:rPr lang="en-US" sz="4800" b="1" dirty="0" smtClean="0"/>
              <a:t>throughout the community</a:t>
            </a:r>
            <a:endParaRPr lang="en-US" sz="4800" b="1" dirty="0" smtClean="0"/>
          </a:p>
          <a:p>
            <a:pPr algn="ctr"/>
            <a:r>
              <a:rPr lang="en-US" sz="4000" b="1" i="1" dirty="0" smtClean="0"/>
              <a:t>Students</a:t>
            </a:r>
          </a:p>
          <a:p>
            <a:pPr algn="ctr"/>
            <a:r>
              <a:rPr lang="en-US" sz="4000" b="1" i="1" dirty="0" smtClean="0"/>
              <a:t>Workers</a:t>
            </a:r>
          </a:p>
          <a:p>
            <a:pPr algn="ctr"/>
            <a:r>
              <a:rPr lang="en-US" sz="4000" b="1" i="1" dirty="0" smtClean="0"/>
              <a:t>Street</a:t>
            </a:r>
          </a:p>
          <a:p>
            <a:pPr algn="ctr"/>
            <a:r>
              <a:rPr lang="en-US" sz="4000" b="1" i="1" dirty="0" smtClean="0"/>
              <a:t>Revolutionaries</a:t>
            </a:r>
          </a:p>
          <a:p>
            <a:pPr algn="ctr"/>
            <a:r>
              <a:rPr lang="en-US" sz="4000" b="1" i="1" dirty="0" smtClean="0"/>
              <a:t>Pan-Africanists</a:t>
            </a:r>
            <a:endParaRPr lang="en-US" sz="4000" b="1" i="1" dirty="0"/>
          </a:p>
        </p:txBody>
      </p:sp>
      <p:pic>
        <p:nvPicPr>
          <p:cNvPr id="6146" name="Picture 2" descr="http://ts1.mm.bing.net/th?id=I.5052282453296660&amp;pid=1.7&amp;w=99&amp;h=148&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47462"/>
            <a:ext cx="2638040" cy="39437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mm.bing.net/th?id=I.4623644767421084&amp;pid=1.7&amp;w=245&amp;h=147&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876026"/>
            <a:ext cx="3049290" cy="18295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334" y="1752600"/>
            <a:ext cx="280458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76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398214" cy="1508105"/>
          </a:xfrm>
          <a:prstGeom prst="rect">
            <a:avLst/>
          </a:prstGeom>
          <a:noFill/>
        </p:spPr>
        <p:txBody>
          <a:bodyPr wrap="none" rtlCol="0">
            <a:spAutoFit/>
          </a:bodyPr>
          <a:lstStyle/>
          <a:p>
            <a:r>
              <a:rPr lang="en-US" sz="4600" b="1" dirty="0"/>
              <a:t>T</a:t>
            </a:r>
            <a:r>
              <a:rPr lang="en-US" sz="4600" b="1" dirty="0" smtClean="0"/>
              <a:t>he </a:t>
            </a:r>
            <a:r>
              <a:rPr lang="en-US" sz="4600" b="1" dirty="0" smtClean="0"/>
              <a:t>Street </a:t>
            </a:r>
            <a:r>
              <a:rPr lang="en-US" sz="4600" b="1" dirty="0" smtClean="0"/>
              <a:t>Force: The city is the Black </a:t>
            </a:r>
          </a:p>
          <a:p>
            <a:r>
              <a:rPr lang="en-US" sz="4600" b="1" dirty="0" smtClean="0"/>
              <a:t>mans land: James Boggs (19189-1993</a:t>
            </a:r>
            <a:endParaRPr lang="en-US" sz="4600" b="1" dirty="0"/>
          </a:p>
        </p:txBody>
      </p:sp>
      <p:sp>
        <p:nvSpPr>
          <p:cNvPr id="3" name="AutoShape 2" descr="data:image/jpeg;base64,/9j/4AAQSkZJRgABAQAAAQABAAD/2wCEAAkGBhQSERUUExQWFRQUFxgXFxgYFxgUFxgaFxccFBcXGBcXHCYeFxojGRQUHy8gIycpLCwsFx4xNTAqNSYrLCkBCQoKDgwOGg8PGiwkHyQsLCwsLCwsLCwpLCwsKSwpLCwsLCwsLCwsLCwsLCwsLCwsLCwsLCwsLCwsLCwsLCwsLP/AABEIALYBFQMBIgACEQEDEQH/xAAbAAACAwEBAQAAAAAAAAAAAAAEBQIDBgABB//EAD8QAAECBAMFBgQFAgYBBQAAAAEAAgMEESEFEjEGQVFhcRMigZGhsTLB0fAHQlLh8RRyIyRDYqKyFRaCwtLi/8QAGQEAAwEBAQAAAAAAAAAAAAAAAQIDBAAF/8QALBEAAgIBBAECBQQDAQAAAAAAAAECESEDEjFBURMiBGFxgbEjM+HwkaHxFP/aAAwDAQACEQMRAD8AbyMc5YZdqnrIlQkE1LFrWnhROcK7w6rE+C220GtfxVL6I90klmMRRBhuedGglTSFWmZva7GAxpa094XWAj4u59ak0Pmqp6dMaK52uY6e1lLW1AD006D6rdCG1FVBRAHxnV32V8KVe+lyj5CQ3k3TiHlGiYrQhh4Y4GpNumqMgwMtb5jw3efimkRmYIOYlwNLopiSVlEOCaEn6UUi0gkgnjyophpyihIO8VqAOSqiFw0PTf6KiRBmg2a2mLBliO7vE3I/ZbuBMB7Q5pBBFQQvksSA4i3lx+iYYDtO6A/s3khugrUhQ1NLtCNbj6VGmMoqTRBZnxD+lv8AyP0VeHt7T/ELg6ulNG9AUaYayPBFqiUOXa3QD5qb3UVQqpiCUoOTocY8VaTZUuhLyEjyEoww5XOvbMU6qKJHKgZogro75IyBH3JpZCGPO4oKZwyt22KMcxSDqBIntDRljtLEgvyvBI3FMGYqYgBaFLFMLEQE0ukcF74J4gbldbZK+zrNfKxwW0NEvxKWA7zSEmmNoGOFjR3klzJyM80rVvVdtd2dyFTOIVtvCL2fffvaoSHg/wCbehwYjH20VPa8I6zcOaDQ10VomBTVZ6DMPyrjPuG5Z2qCN5iPTQoZ03XelcSfebAISNFibkEhaGk7LCIQa+65Lmvileo8DUPZuEHSwNtB7LtnG1AKAbiFZblSnopbJ4kHCm8GiNG9GyLF83/EzG8o7FmrhVx4DhRfQJuZow01pavGi+J7RzTo0V73fFX2sjprIUhLB7u6mYC/Mo+DLg0OXQ0B/ZAuq42boR04XTRrsuta776eC1Wc02yebovWxlQ9687RKigxgxOiKdBBFwlcJyZy7imEeAaZkaUINa24UQjGHTdf1otA2IKXCqiwWkcE6ZCUQeRla38PJAbRYLVoez4hW3JN4cQN00Q8/NgiyZvBNJp4C9hsdzAscbi9/K3otl2y+P4HE7OaFXUaXelar69CcCAdxHusOqqdiakaZYCVe16qJsodooEqLoiobF81Zmshi4DVMdQPhwrEikb3U9ES1uR1UHhUxRhNNXOPqjBNhwKZjPkM/q1xfU2S+CDWwNCjIcYMFXEe65acmLktqQgZqSzaXUpnF6buY++KqhTzi6h4ffqrw0GuWdQkj7Klzs28evVNJXCHtuaUpRM4UfzKsMYb1ZwXAwubJvBrUKqal8wtr1R8S4+/UpfNAi+ajR4fyl9GLBVEYEZ7LG4RDZxrglMSISb0I47qcua59RupX7qhLQsNjF7eC6trquHEtx910WLUc1mlpyidyWArkI6C/guXYG2jQYe0Swby+Sz2zndiOHOyctng6DQHd8kikY2TtDvDXEeRR8mxSRZjf4jNa90KGKkWzVtVZGPGLzpvJ8T7oGFDDnE9SfFGwhUVG40VVUSzh4Pf6cjxPsoPPFEF9fBBTsYAJuWclSOcvWsKBOLgaCqrOOu4BGmE0EvArdH9iQLLPym0Q0ITaFPtdYOseKYmwhzncPK6qfGI4+KJhPFT3hbxXRow0qFwosjTbv4QhnCdUTOxG0NPT6LPxI/e8UTqsaRZQuyka111X2nZ3CyZeHnqDlC+S4cXOdDawVJcLfVfc8LJENoeKEDjVR1+jOs8lRwwDQKtuD11TQRAVPOFkDSF/wD4oUS7FMLpDc4bmk+ifOjhLNoJoCA4VAL6NHVxoig0gDC8EAgMH+0eqqnJNkMUtU6c0XieL9gxoaKkigHglJeXnM+/BaIadu2K2iiLMEin7WQhgPc7/aPuiYCI2hcSKBLZnHgTlYLbytW6hVBt4Df6W5PABeOh0aDvcLe9fJURZ8EU4gV6m59FGZjFxtwp4Lt6GWlJh0FwGn9oUGRMziBpu5oGXhuqL6fNeFjmuqOoHil3pjek0No0OqgYIpQioVMOerQEURBjgivDVMSaawL5qXuQN4qPmErfDLt9huWiLKtPFtweSUTUPLEPA7lREewOA0tdzHhXkr5mIQ2o1v8AwuijU/fVcXDKd/7armsAsEZEmT8IqOq5TeHDQ0BXizuGSymi/DWAwtOCRzMYseQN9locLlnGFcEGnRZ6egOEWh0UkvcykWZ2MzKHN0oa+aPAa1ga3rXiTvRWJSQDw7i2iWvBBANKbkXk3xlastSqeLiSBT3/AIR7ou5eOgtdrp9+aKdHCaFh+ahe80O4WUZ/DRSsMiwvVxB68E+bg4fWljupaiiMDi/qBHMKliVZlIcJ441++CaSUu80IHqmkWSLRxr4J1g8sGXdQGnkg2HhWZaLirmVbcOVR2icBuPmrcZk88Z1DvN/ZAuwsgH9WouWjmOqZIVsJh4/nNHinMeSnMS4y5mmqWRYEVo74BbxFLeSNwutHEmoAJXUI3SNxsJKuEVtW5soqd9Cb+xX1VsdfP8AYRhhwi+IMpiUIHADQ8qrV/14WTWe6WDFJtMbmY5qp0yeKWGdU4U3VRoTcHdsUqxYCJEhMIrQlx6AfWiO7SyWSkcOixIhNm0YPC59UYp2OmeYy7M5tdAKpPieJuLwxhsBc8a/KivxicBzOB6ffmk2HuqanUla23GBp0I7nbD2wzShNlJkqFJl1MVUk7N1JHkOH0RbShm9QrWj7KZCNBjBRcVBjuB9V5Up7ItFUVoQ4mKEiuqJ7OuqDjy6KdCtWGSM+Ccp4eihMUdruqPJJy8h1Ru+6Jo2KHNrv1WmLMWpGmCl5rlppYKph0oN/wCxVrqVry9lQw7/AL1VSIUx3EeXJcpRuS5JRwN/6iFeAKrjlsUVaRXmsvBdn90fLvLbUIWWvJ6Tiug+PJuy0cLeY8EhnoYY6g3a+S0UtPkLM4rMViPdS2Y/RK40HRi0xREmSDZFS0zatQo/0weK0Xj8PFmtFzv4I4ZpCBi+Xer4U3GjFrW1a1x1rQ8a03ISBhjGd516bz703BERMQy3h0qPRNXgW1Y7g4eWtFS53W+vsjRIBzdaEaLFxNrJhnxAFvLVGwtrKCpdbmhTTsDyqJzksIbiXG3w6V6KmLhLnAGG8UO43/hSg7RQYmZriST4JdAxJ0MlpJoNDy3JgJEpnD3Naczm9Mp9aFFbIYYIsXKB3Rd3QbuhKHjzwcNdei1P4asBMU7zQUt1PqUspNKyeosGiiwTUUXMzA8k7MlZeNkFl+ZjlEohAkL3KQRdGMlqJXi08IQrvC5e4KgGTs+IUNzibgHz3LGTuO5YbWNPeNzvubn3S3aDaBzxQVuaAI3ZvZz/AFItalXUVHkZRwEOj/5cX0F/dQw+paEHiMwGsisAuHWHopYTNHswa34DVPqK0aNB1Y+aaakLwTgHOiQTUOK52YGnVCRO0Ybn1U1FI0bmaN07apVDsWy0NbKyQlM7OqVYtIdnU1sikCT6GTdpwDSlUdLbQl38LHQ8RhM1I8L+wTKU2mgaHMOeR1POip9iTgzVQ8WGjt/RexX5tNClcCYgxPhcD0IB8RqiIERrTQGvKor+3ilBVA03CINQFVAnstL6eRTKOA8U9unRKnyXeprW6fTlmierC1ZITwzUBtr0qiYTbG+hFPqkbZXLEpenFNA/K6lN3ruWpcGGS8DQwg4C9Pu65SkooIPd0K5I2LR8jlZ98OlHLZbPxHzNatoxvxRDZrfHeeSB2a2IdGAjR6w4I4/E/fRo+acY9izWQxDhgQ4bLAD3PF3NIoWejPUztjyAY1jzYJ7OXFXb3uub8NwSlwqL79eaTOme0jNG4OrvvzT+inq+CuiqVsole4aE21H0RBeCOaBm4wqAroLLGhU67LA2IRIbhlq48miqAENtKVcK9Ee+KA490V4jVVma9dxuqoTahbEh6AOBvoajlvVEWBTUX3pvEEN2lW9LjyNvFBzkKHXulxPE0HsmA4g0rGYDXT3VsWITUg6b1TDh8dOKPk4HbPbDYKVPnxJ5LucIS6WRrsfss+ciVNWwmHvnQ/2jn7LcYrs+ZdzYsqMpYACwaOA+fNabBcLhy0BkNgoAL8STqTzUporLKbszS1LyBYDtKyP3T3XjVpsU7DqLIY3hGYCNB7sZnD83IqzCdqhGh0NojbOB3FBxvKOi0x5PYjlre6+c7T4y4upXom+KY1cgG6yzJN74wLr1NQN1E8IVkK5yaHZzZztA2JE3Cy0sxFa0ZRc7gEswXHv6gGHDaW5TlceFFooMuyGOJ3lTk8h7PmuPwXMiuDhTNceI+q6FOdjCblZmeQKDX74rTbXSOfJEH5bHxNvvmlUPDA5oNg4DWlSOio3cVZo0eWKnf1T7veIY5NClCkyTQxTEHSlPJM2bPA6v133KM/pocEUFySBzQ3GjaMsFhHILW8UPimH1cbVBTfDwAAN9lbMwC74bIrgnJ5MJFwKI0ktApzHzUIcpGsOzaa9VoJjEOyflitArodxV0NzCajQ80RkB4bgGYgxQw03AUA+dVoGSLGijbDlanldUF9u6VITVN/2FwjK5tlBv8Tb6pXMWoa6fJNI0yCLb0lmiSEt0wNYovxHKGNiD8w+/RBxYtQ079ERBP+AGmtiCPG3zUIWFOrrYiwHXU8FoepgyR0c5LpIuc2tctLbrrk9hYQ2mgquUfXQrhkSzG0DZruwnh3Bo7pA6bgOKxe0cXO/K06WJ/KOn1QWCSLhHhlwtWpHK58+Slj4ywy79RIG7+Vvikk2wcNRj3z5E0g7/ABM3Oy0OckLOSIoQmr5lwb3fVZJZyboYQU+Urqh3B0Ox0KBc+K43eR0Vc29zQKPLuRXJMaxsyXDxUa6GmvgqJqRcB3a+RSpk6W03HqmMPHHfx+yILAOziC1F72bib/RMHYuCLi/X5b1QKxHUhg9T6kphQV7STlC3GxWEAPBtxceA4JXguzhe6jb/AKn7h0W9k8KMJoAtv/8A05aYxUFb5/B52tqephcfkv2i2hfKkOyZ4JoCQaFp4HkVGQ2ugRgMr8rv0usf3WY22xukPsWEOLrmv6danhUgU5ArEiMRyWKenGTwbIaKcfdyfXZ7EezWEx6Y7KJ28M0rZw480BK4+8DK45m89R0KslcMfNRbu7g5+lNyKjtE9Jwz0UsmGxH9oYhA4b+nRMZnF+zbmaRWhDa89StY3CYcOHQMBe6zbAmqrxrZprZJws54qc1KX1Qc0clZf+HMmBAzfmeanxutHMrDbETr2QgDWy38i3OKqWpCsixfuoVT0mXsLenpolMpCoSHWI1C1800N1WUx+rHh40cPUfYSXao06OJFc3MhgNFn4OKUiuc4V7tuVVbMRi5CwIV723mqdKkaG8hUHaU1rp1sVNm1kxENIbKgaGtyoiLAtVwJ8ERCxSDC0NU0foLJEo8vFj0MW1BYa+qXEvgmgJy+yYO2uYLdm775JfGxmFFqAaO4GyYS2mMpXEidTVNGzFQs1J1DraHcn0GDaqVhbL2xKhQiQFaG08VPUpAEpeSFt1OaZS+X75LOYlMOzwspIrm+W5aCFBysFV01UbIy1KwNM/3ZchoMEkVquWfaTPmbmZHl7tAKWvqdPKt1fiOECNLucLkireVLgDnaiOx+H2RNAC3eP1Ebxwoq5WMWNBbo8ZspG773he8kmjJKUk7r+DBQYFwj5h1BTevDDpFI4OPvVW9hepWJqnTPUi01aA8hKomYQaKnWibsgucQ1rSXHQAVPgAunMCbCP+ZiBhpUMb3nnkdw8yilYJzSRlzCLja5PinMjsfGeA4gsab1NiR0RmE4zDgxAWSwLK3zuu4dd3Fbwz7YoDmnuuGau7pQcNAE6iuDM517mvp8zJSexLa5nuORvmd9K8T6IuUw7tonZwgA0fE4C1Pp7phHmHzDxBhWbx9zULXYXhDIDAAPGl3Hj9FdJQz2ZZajli/qRw7D2wWgNHTjXiefsk20+0QgwzS5cSGj9buP8AY31TLF58NDhmpbvngNS0H3K+T4ziZjxS86CzRua3cB7qMpWaNHTp2/8An9/kHjTLnuLnHM5xqSVEKtr62Cm51FOzcj0NRkhiDoTw5tiPLxG9AOj0XjYyNnWj7TsxtFKTQaHtayMB0B/tv6J5OYQyI0tDqAi9RVfApaZLHAiy+l7Jbf5ssKOb7n8eTvqu2qXJj1dKUfdp/wCB5LbBFjTkjVO7MwAdLFVSM1El3dnGBB/LwcORWkZPE33L10wDqAet0zheGYlrNMx20eIFxhAb3j0VM/CMVpHC46rWTUtBf8cJhppa46EaIc4dDykN7o61ooPQkuDTD4mPZ89ZB8ktxJpyuoCTTQLS4rJGC+maoNw6lK+HEfNLHsq8FTysM9FNSSaAdnJOCYQMVwDiHbwKcPFPImHycMuOdt2girhVpFb862SpuHQi9zntbUjhX0RsMQW/Cxo/9oHyRuznpvyExMcgERXsgvdna1oIYcpdpSp0OiTx8J7alIRhNzOLi4CprqRS4NeKfQZ1u6l9+qMY3NxomuifppOxHJyvZxGjdurfzT2JQNNNSaISYlSXgjciD+XzSMYtiUXrDdeFtV411EKFbPDLF8Vp0DQd3HcnEWYqKKErD/w/NQhxwEJO1Xgzuk2PpSH3R0XL2WfVo/heqVjUfP8AE4RjOpzoPkFbtJhIAhBliwAA9BU+3qnGFyTWDtHkC1b2oON96S4ttEXvIhMabGhe6g60HTevX1JdIx6CzukZmfwOI+I10KG5wcO9laSARz0CObgDITQ6Zjw4Y/SHhz+lBW/RCPbMxgS6I+jjQNDjloNSQLUSKdw7v5WklTcXNmmMtsasbY1jMsyrJPtHOdq81Ft4F6mqTS+Hvd3onW59z8lqJTZxsJgJ1pVxO773BBTEuYhygEDcPmeaaqwKpXb/ANiKaduaK8TT7otTh8MmBDht4d49dwQc7hzYMKrjQe5O/qdyO/D3aaXbEyTBDD/puPwjk7geCZOMHbJ6jlONQNrs/gQgMq74nXPIcERiU5lNBZ1Lf7RxPPgEZOToHw3JvxF9HH5BKXQfie80YwZnE62ufFTcnN5BGK00m/sv71+TDbbYllaIQN3d53T8oPU3PRYkNJNkfjWIGPHc8aOcaCug0HogXxNAFNu2bYJpZ57LW2HzQ8SIrI9hRUVQKNkxDr8lMM9FAPJUw6i4CJAK+HE0Qwd1U2O90UFM+ibGbWuzCDFNa2YTuPAr6ADVfAoMwWuBGoIIX2rZ3E+3gMfxF+osfULRB2jzfi9NRe5djF4QcWIdyOdDrqqIzQ0JrMgmxKSzto4978vIrOQm0dQim5ad7C4/NB4nhLXCoIa7nv681HW092UbvhtfZ7ZcCx2HZ+q9h7N3u5US0+W+Fq6q44s7gsSTPTtDOSwVrRWqNEMDRIG4q5X/APlCU9Mk2HTMUDRUQ4wJ8kFEjEm/7qUNxrQarq8i34D3ReGpVsJipgy9BUm6LhQzUIHDOUcMoZUAu+HnvoOPFc3CrkuPySbahpErnaaOhuY5p5g09inMli/awob8pJe0E0BN9DpzSSg6tErV5NBJSrco3rlXKvoKVXKW2XgNx8mWxCHRpqMzW0JoRe1Gt++aRSeEF8QkAN1LzqBXXXhonmITAJy0IIuebjoPAIuVgdjC7w/3O/8AiD7r0rI7ail5y/p0Z/FITYLDQaijRvp9T9ULs9gYNYzxW5y8zvPyR0rJum4pe6vZtNBz409PCibT78raNFPysA3c/BWb2Ku+yCvUl+DP4q7McrdAb83fQKEy6HKQu0i/E74W/mP0r6BXTmJQZNoc/vvPwsFKn/6iu9fPMbxmJMRTEiGpOg3NG5oUXJo0xgpP5Lj5leMYw+O8uf4NGjfqeaViGSaolsOqsyJDSomy/Dnagh/9NFcchqWHe11K06H3TT8RtowyD2LDd/xAGtG635kr55IxXQogiNpVunK1EPMTBixKuNd7id6PQnp1PcVvdlFd59uC9loRoXU/bmqXNzv5C5V0R1bDd96JR/mVPHFRzclEsO9ShogJtarQy115ChK2LuXDIpoo1Uy1Vlq4Vl0NfUPw1nKwXM4Ot43Xy6Evpn4WtGWLXiPZV03kz/Er9M38M1A5qifZoAjZOBqVWYVXkpryefQAyU5JJtACIcUjUMcR4Cq2PZJNj2H1hvpvY4ebSPmuUrHSoyGEYKIkpCfD+LL3gd5rqCqn4Y5pu0hOdhry0PlVp5FpP1WqMgDuUZRSdmv1nwfLokRxPdaQOYPzU25+Jp0+QC+lnC1JuH0Q2ryD1mujBSco92jHnnlNT0tZOZXAop0huHWjfUrWwpdGQoaVxQv/AKH0jOymysQ0zOa3pVycSuzMNurnOPkPRMmQSiGQ6JHSB6s2I9osGhGVijL+QkXOoFQh/wAOQDIQ6je4f8k02kdSWingx3sUo/Dw/wCRhjjmP/JOv239Sbk7yaygXLxjLLlAJgJGE6I/Nq1pzOOtTw87KGIh8Z4gtOt38q6/fJGOf2EE3ApVx6nTyF0pwPEYcBsWZjuyh5oCbk76NG86BbYqrl4KaknLHb/BoIMiIbA1tmiw+ZJ9Vg9p9uWMcWQKPcO7X8g4n/cSlu1n4hRJmrIYMKEain53Dmdw5BYt5qptmjT09vJdOTz4ji57i5x1J+7BDtHFcpsCBdEoYXroi5z6BDRHVRGbo6NMKuGKNJ/UfRVuYSaK6Z0twogTvspbEoOv2AruyDRfU+KplmXrub77lOI6q45cHjn1VsJihBYjobKCqIYqyOWgVLgr4jlUuGZWVGisIXoYuFOhtX1n8McPIgF50cfay+YSUuXva0auIA8TRffMPkWwILIbRZrQOvE+N1WGEzJ8VLCiN4EPu1Q8KHcoyUb/AIajDYkvkxMgWqiYh1FEcWKqNDslsdMweyEsWRZmAf8ATikjdZ1foFsIMNw31WbfD7LFBwmIX/Jn8LTNaVSQWy3PTWik0A8F41iuEqFN0hbslDhhXigVTWEK6HC4pGFHNcrSqyxcG0ShsS7YCkpGO/I72Q34f0/ooY33/wCxRO2A/wApG/sd7ILYd9JKEeIP/ZVS/TENaHLxUCKvFCh7Pl22OOFsMAtuT4E635aeS+eT88+KavdWmg3N5Ably5aLdUejGCUm+wTsVxgrly4qcJdSMGi5cgFFUSEquwXLlwrJQoF6qMaBqvFy458EuxoAFDsFy5cBhMGXVhYuXJinRAw6rzs1y5AB4YWi8EJerlwrNDsRICJNw66NObyX22PAq3oKLlyp0jzvif3PsG4Uaw+lVc6EuXKL5IyJNavDDXi5A5GU22hBj5SMNWRg3qHaj0WqEoFy5PJ+1BRMSwU2Q1y5SsJMtsvWBcuSMJPKoPhheLkLOYk2qg/5WL/Y72KB2GhVkoXQ/wDYhcuV0/YI0aRkKq5cuUGyiiqP/9k="/>
          <p:cNvSpPr>
            <a:spLocks noChangeAspect="1" noChangeArrowheads="1"/>
          </p:cNvSpPr>
          <p:nvPr/>
        </p:nvSpPr>
        <p:spPr bwMode="auto">
          <a:xfrm>
            <a:off x="155575" y="-830263"/>
            <a:ext cx="2638425"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xQWFRQUFxgXFxgYFxgUFxgaFxccFBcXGBcXHCYeFxojGRQUHy8gIycpLCwsFx4xNTAqNSYrLCkBCQoKDgwOGg8PGiwkHyQsLCwsLCwsLCwpLCwsKSwpLCwsLCwsLCwsLCwsLCwsLCwsLCwsLCwsLCwsLCwsLCwsLP/AABEIALYBFQMBIgACEQEDEQH/xAAbAAACAwEBAQAAAAAAAAAAAAAEBQIDBgABB//EAD8QAAECBAMFBgQFAgYBBQAAAAEAAgMEESEFEjEGQVFhcRMigZGhsTLB0fAHQlLh8RRyIyRDYqKyFRaCwtLi/8QAGQEAAwEBAQAAAAAAAAAAAAAAAQIDBAAF/8QALBEAAgIBBAECBQQDAQAAAAAAAAECESEDEjFBURMiBGFxgbEjM+HwkaHxFP/aAAwDAQACEQMRAD8AbyMc5YZdqnrIlQkE1LFrWnhROcK7w6rE+C220GtfxVL6I90klmMRRBhuedGglTSFWmZva7GAxpa094XWAj4u59ak0Pmqp6dMaK52uY6e1lLW1AD006D6rdCG1FVBRAHxnV32V8KVe+lyj5CQ3k3TiHlGiYrQhh4Y4GpNumqMgwMtb5jw3efimkRmYIOYlwNLopiSVlEOCaEn6UUi0gkgnjyophpyihIO8VqAOSqiFw0PTf6KiRBmg2a2mLBliO7vE3I/ZbuBMB7Q5pBBFQQvksSA4i3lx+iYYDtO6A/s3khugrUhQ1NLtCNbj6VGmMoqTRBZnxD+lv8AyP0VeHt7T/ELg6ulNG9AUaYayPBFqiUOXa3QD5qb3UVQqpiCUoOTocY8VaTZUuhLyEjyEoww5XOvbMU6qKJHKgZogro75IyBH3JpZCGPO4oKZwyt22KMcxSDqBIntDRljtLEgvyvBI3FMGYqYgBaFLFMLEQE0ukcF74J4gbldbZK+zrNfKxwW0NEvxKWA7zSEmmNoGOFjR3klzJyM80rVvVdtd2dyFTOIVtvCL2fffvaoSHg/wCbehwYjH20VPa8I6zcOaDQ10VomBTVZ6DMPyrjPuG5Z2qCN5iPTQoZ03XelcSfebAISNFibkEhaGk7LCIQa+65Lmvileo8DUPZuEHSwNtB7LtnG1AKAbiFZblSnopbJ4kHCm8GiNG9GyLF83/EzG8o7FmrhVx4DhRfQJuZow01pavGi+J7RzTo0V73fFX2sjprIUhLB7u6mYC/Mo+DLg0OXQ0B/ZAuq42boR04XTRrsuta776eC1Wc02yebovWxlQ9687RKigxgxOiKdBBFwlcJyZy7imEeAaZkaUINa24UQjGHTdf1otA2IKXCqiwWkcE6ZCUQeRla38PJAbRYLVoez4hW3JN4cQN00Q8/NgiyZvBNJp4C9hsdzAscbi9/K3otl2y+P4HE7OaFXUaXelar69CcCAdxHusOqqdiakaZYCVe16qJsodooEqLoiobF81Zmshi4DVMdQPhwrEikb3U9ES1uR1UHhUxRhNNXOPqjBNhwKZjPkM/q1xfU2S+CDWwNCjIcYMFXEe65acmLktqQgZqSzaXUpnF6buY++KqhTzi6h4ffqrw0GuWdQkj7Klzs28evVNJXCHtuaUpRM4UfzKsMYb1ZwXAwubJvBrUKqal8wtr1R8S4+/UpfNAi+ajR4fyl9GLBVEYEZ7LG4RDZxrglMSISb0I47qcua59RupX7qhLQsNjF7eC6trquHEtx910WLUc1mlpyidyWArkI6C/guXYG2jQYe0Swby+Sz2zndiOHOyctng6DQHd8kikY2TtDvDXEeRR8mxSRZjf4jNa90KGKkWzVtVZGPGLzpvJ8T7oGFDDnE9SfFGwhUVG40VVUSzh4Pf6cjxPsoPPFEF9fBBTsYAJuWclSOcvWsKBOLgaCqrOOu4BGmE0EvArdH9iQLLPym0Q0ITaFPtdYOseKYmwhzncPK6qfGI4+KJhPFT3hbxXRow0qFwosjTbv4QhnCdUTOxG0NPT6LPxI/e8UTqsaRZQuyka111X2nZ3CyZeHnqDlC+S4cXOdDawVJcLfVfc8LJENoeKEDjVR1+jOs8lRwwDQKtuD11TQRAVPOFkDSF/wD4oUS7FMLpDc4bmk+ifOjhLNoJoCA4VAL6NHVxoig0gDC8EAgMH+0eqqnJNkMUtU6c0XieL9gxoaKkigHglJeXnM+/BaIadu2K2iiLMEin7WQhgPc7/aPuiYCI2hcSKBLZnHgTlYLbytW6hVBt4Df6W5PABeOh0aDvcLe9fJURZ8EU4gV6m59FGZjFxtwp4Lt6GWlJh0FwGn9oUGRMziBpu5oGXhuqL6fNeFjmuqOoHil3pjek0No0OqgYIpQioVMOerQEURBjgivDVMSaawL5qXuQN4qPmErfDLt9huWiLKtPFtweSUTUPLEPA7lREewOA0tdzHhXkr5mIQ2o1v8AwuijU/fVcXDKd/7armsAsEZEmT8IqOq5TeHDQ0BXizuGSymi/DWAwtOCRzMYseQN9locLlnGFcEGnRZ6egOEWh0UkvcykWZ2MzKHN0oa+aPAa1ga3rXiTvRWJSQDw7i2iWvBBANKbkXk3xlastSqeLiSBT3/AIR7ou5eOgtdrp9+aKdHCaFh+ahe80O4WUZ/DRSsMiwvVxB68E+bg4fWljupaiiMDi/qBHMKliVZlIcJ441++CaSUu80IHqmkWSLRxr4J1g8sGXdQGnkg2HhWZaLirmVbcOVR2icBuPmrcZk88Z1DvN/ZAuwsgH9WouWjmOqZIVsJh4/nNHinMeSnMS4y5mmqWRYEVo74BbxFLeSNwutHEmoAJXUI3SNxsJKuEVtW5soqd9Cb+xX1VsdfP8AYRhhwi+IMpiUIHADQ8qrV/14WTWe6WDFJtMbmY5qp0yeKWGdU4U3VRoTcHdsUqxYCJEhMIrQlx6AfWiO7SyWSkcOixIhNm0YPC59UYp2OmeYy7M5tdAKpPieJuLwxhsBc8a/KivxicBzOB6ffmk2HuqanUla23GBp0I7nbD2wzShNlJkqFJl1MVUk7N1JHkOH0RbShm9QrWj7KZCNBjBRcVBjuB9V5Up7ItFUVoQ4mKEiuqJ7OuqDjy6KdCtWGSM+Ccp4eihMUdruqPJJy8h1Ru+6Jo2KHNrv1WmLMWpGmCl5rlppYKph0oN/wCxVrqVry9lQw7/AL1VSIUx3EeXJcpRuS5JRwN/6iFeAKrjlsUVaRXmsvBdn90fLvLbUIWWvJ6Tiug+PJuy0cLeY8EhnoYY6g3a+S0UtPkLM4rMViPdS2Y/RK40HRi0xREmSDZFS0zatQo/0weK0Xj8PFmtFzv4I4ZpCBi+Xer4U3GjFrW1a1x1rQ8a03ISBhjGd516bz703BERMQy3h0qPRNXgW1Y7g4eWtFS53W+vsjRIBzdaEaLFxNrJhnxAFvLVGwtrKCpdbmhTTsDyqJzksIbiXG3w6V6KmLhLnAGG8UO43/hSg7RQYmZriST4JdAxJ0MlpJoNDy3JgJEpnD3Naczm9Mp9aFFbIYYIsXKB3Rd3QbuhKHjzwcNdei1P4asBMU7zQUt1PqUspNKyeosGiiwTUUXMzA8k7MlZeNkFl+ZjlEohAkL3KQRdGMlqJXi08IQrvC5e4KgGTs+IUNzibgHz3LGTuO5YbWNPeNzvubn3S3aDaBzxQVuaAI3ZvZz/AFItalXUVHkZRwEOj/5cX0F/dQw+paEHiMwGsisAuHWHopYTNHswa34DVPqK0aNB1Y+aaakLwTgHOiQTUOK52YGnVCRO0Ybn1U1FI0bmaN07apVDsWy0NbKyQlM7OqVYtIdnU1sikCT6GTdpwDSlUdLbQl38LHQ8RhM1I8L+wTKU2mgaHMOeR1POip9iTgzVQ8WGjt/RexX5tNClcCYgxPhcD0IB8RqiIERrTQGvKor+3ilBVA03CINQFVAnstL6eRTKOA8U9unRKnyXeprW6fTlmierC1ZITwzUBtr0qiYTbG+hFPqkbZXLEpenFNA/K6lN3ruWpcGGS8DQwg4C9Pu65SkooIPd0K5I2LR8jlZ98OlHLZbPxHzNatoxvxRDZrfHeeSB2a2IdGAjR6w4I4/E/fRo+acY9izWQxDhgQ4bLAD3PF3NIoWejPUztjyAY1jzYJ7OXFXb3uub8NwSlwqL79eaTOme0jNG4OrvvzT+inq+CuiqVsole4aE21H0RBeCOaBm4wqAroLLGhU67LA2IRIbhlq48miqAENtKVcK9Ee+KA490V4jVVma9dxuqoTahbEh6AOBvoajlvVEWBTUX3pvEEN2lW9LjyNvFBzkKHXulxPE0HsmA4g0rGYDXT3VsWITUg6b1TDh8dOKPk4HbPbDYKVPnxJ5LucIS6WRrsfss+ciVNWwmHvnQ/2jn7LcYrs+ZdzYsqMpYACwaOA+fNabBcLhy0BkNgoAL8STqTzUporLKbszS1LyBYDtKyP3T3XjVpsU7DqLIY3hGYCNB7sZnD83IqzCdqhGh0NojbOB3FBxvKOi0x5PYjlre6+c7T4y4upXom+KY1cgG6yzJN74wLr1NQN1E8IVkK5yaHZzZztA2JE3Cy0sxFa0ZRc7gEswXHv6gGHDaW5TlceFFooMuyGOJ3lTk8h7PmuPwXMiuDhTNceI+q6FOdjCblZmeQKDX74rTbXSOfJEH5bHxNvvmlUPDA5oNg4DWlSOio3cVZo0eWKnf1T7veIY5NClCkyTQxTEHSlPJM2bPA6v133KM/pocEUFySBzQ3GjaMsFhHILW8UPimH1cbVBTfDwAAN9lbMwC74bIrgnJ5MJFwKI0ktApzHzUIcpGsOzaa9VoJjEOyflitArodxV0NzCajQ80RkB4bgGYgxQw03AUA+dVoGSLGijbDlanldUF9u6VITVN/2FwjK5tlBv8Tb6pXMWoa6fJNI0yCLb0lmiSEt0wNYovxHKGNiD8w+/RBxYtQ079ERBP+AGmtiCPG3zUIWFOrrYiwHXU8FoepgyR0c5LpIuc2tctLbrrk9hYQ2mgquUfXQrhkSzG0DZruwnh3Bo7pA6bgOKxe0cXO/K06WJ/KOn1QWCSLhHhlwtWpHK58+Slj4ywy79RIG7+Vvikk2wcNRj3z5E0g7/ABM3Oy0OckLOSIoQmr5lwb3fVZJZyboYQU+Urqh3B0Ox0KBc+K43eR0Vc29zQKPLuRXJMaxsyXDxUa6GmvgqJqRcB3a+RSpk6W03HqmMPHHfx+yILAOziC1F72bib/RMHYuCLi/X5b1QKxHUhg9T6kphQV7STlC3GxWEAPBtxceA4JXguzhe6jb/AKn7h0W9k8KMJoAtv/8A05aYxUFb5/B52tqephcfkv2i2hfKkOyZ4JoCQaFp4HkVGQ2ugRgMr8rv0usf3WY22xukPsWEOLrmv6danhUgU5ArEiMRyWKenGTwbIaKcfdyfXZ7EezWEx6Y7KJ28M0rZw480BK4+8DK45m89R0KslcMfNRbu7g5+lNyKjtE9Jwz0UsmGxH9oYhA4b+nRMZnF+zbmaRWhDa89StY3CYcOHQMBe6zbAmqrxrZprZJws54qc1KX1Qc0clZf+HMmBAzfmeanxutHMrDbETr2QgDWy38i3OKqWpCsixfuoVT0mXsLenpolMpCoSHWI1C1800N1WUx+rHh40cPUfYSXao06OJFc3MhgNFn4OKUiuc4V7tuVVbMRi5CwIV723mqdKkaG8hUHaU1rp1sVNm1kxENIbKgaGtyoiLAtVwJ8ERCxSDC0NU0foLJEo8vFj0MW1BYa+qXEvgmgJy+yYO2uYLdm775JfGxmFFqAaO4GyYS2mMpXEidTVNGzFQs1J1DraHcn0GDaqVhbL2xKhQiQFaG08VPUpAEpeSFt1OaZS+X75LOYlMOzwspIrm+W5aCFBysFV01UbIy1KwNM/3ZchoMEkVquWfaTPmbmZHl7tAKWvqdPKt1fiOECNLucLkireVLgDnaiOx+H2RNAC3eP1Ebxwoq5WMWNBbo8ZspG773he8kmjJKUk7r+DBQYFwj5h1BTevDDpFI4OPvVW9hepWJqnTPUi01aA8hKomYQaKnWibsgucQ1rSXHQAVPgAunMCbCP+ZiBhpUMb3nnkdw8yilYJzSRlzCLja5PinMjsfGeA4gsab1NiR0RmE4zDgxAWSwLK3zuu4dd3Fbwz7YoDmnuuGau7pQcNAE6iuDM517mvp8zJSexLa5nuORvmd9K8T6IuUw7tonZwgA0fE4C1Pp7phHmHzDxBhWbx9zULXYXhDIDAAPGl3Hj9FdJQz2ZZajli/qRw7D2wWgNHTjXiefsk20+0QgwzS5cSGj9buP8AY31TLF58NDhmpbvngNS0H3K+T4ziZjxS86CzRua3cB7qMpWaNHTp2/8An9/kHjTLnuLnHM5xqSVEKtr62Cm51FOzcj0NRkhiDoTw5tiPLxG9AOj0XjYyNnWj7TsxtFKTQaHtayMB0B/tv6J5OYQyI0tDqAi9RVfApaZLHAiy+l7Jbf5ssKOb7n8eTvqu2qXJj1dKUfdp/wCB5LbBFjTkjVO7MwAdLFVSM1El3dnGBB/LwcORWkZPE33L10wDqAet0zheGYlrNMx20eIFxhAb3j0VM/CMVpHC46rWTUtBf8cJhppa46EaIc4dDykN7o61ooPQkuDTD4mPZ89ZB8ktxJpyuoCTTQLS4rJGC+maoNw6lK+HEfNLHsq8FTysM9FNSSaAdnJOCYQMVwDiHbwKcPFPImHycMuOdt2girhVpFb862SpuHQi9zntbUjhX0RsMQW/Cxo/9oHyRuznpvyExMcgERXsgvdna1oIYcpdpSp0OiTx8J7alIRhNzOLi4CprqRS4NeKfQZ1u6l9+qMY3NxomuifppOxHJyvZxGjdurfzT2JQNNNSaISYlSXgjciD+XzSMYtiUXrDdeFtV411EKFbPDLF8Vp0DQd3HcnEWYqKKErD/w/NQhxwEJO1Xgzuk2PpSH3R0XL2WfVo/heqVjUfP8AE4RjOpzoPkFbtJhIAhBliwAA9BU+3qnGFyTWDtHkC1b2oON96S4ttEXvIhMabGhe6g60HTevX1JdIx6CzukZmfwOI+I10KG5wcO9laSARz0CObgDITQ6Zjw4Y/SHhz+lBW/RCPbMxgS6I+jjQNDjloNSQLUSKdw7v5WklTcXNmmMtsasbY1jMsyrJPtHOdq81Ft4F6mqTS+Hvd3onW59z8lqJTZxsJgJ1pVxO773BBTEuYhygEDcPmeaaqwKpXb/ANiKaduaK8TT7otTh8MmBDht4d49dwQc7hzYMKrjQe5O/qdyO/D3aaXbEyTBDD/puPwjk7geCZOMHbJ6jlONQNrs/gQgMq74nXPIcERiU5lNBZ1Lf7RxPPgEZOToHw3JvxF9HH5BKXQfie80YwZnE62ufFTcnN5BGK00m/sv71+TDbbYllaIQN3d53T8oPU3PRYkNJNkfjWIGPHc8aOcaCug0HogXxNAFNu2bYJpZ57LW2HzQ8SIrI9hRUVQKNkxDr8lMM9FAPJUw6i4CJAK+HE0Qwd1U2O90UFM+ibGbWuzCDFNa2YTuPAr6ADVfAoMwWuBGoIIX2rZ3E+3gMfxF+osfULRB2jzfi9NRe5djF4QcWIdyOdDrqqIzQ0JrMgmxKSzto4978vIrOQm0dQim5ad7C4/NB4nhLXCoIa7nv681HW092UbvhtfZ7ZcCx2HZ+q9h7N3u5US0+W+Fq6q44s7gsSTPTtDOSwVrRWqNEMDRIG4q5X/APlCU9Mk2HTMUDRUQ4wJ8kFEjEm/7qUNxrQarq8i34D3ReGpVsJipgy9BUm6LhQzUIHDOUcMoZUAu+HnvoOPFc3CrkuPySbahpErnaaOhuY5p5g09inMli/awob8pJe0E0BN9DpzSSg6tErV5NBJSrco3rlXKvoKVXKW2XgNx8mWxCHRpqMzW0JoRe1Gt++aRSeEF8QkAN1LzqBXXXhonmITAJy0IIuebjoPAIuVgdjC7w/3O/8AiD7r0rI7ail5y/p0Z/FITYLDQaijRvp9T9ULs9gYNYzxW5y8zvPyR0rJum4pe6vZtNBz409PCibT78raNFPysA3c/BWb2Ku+yCvUl+DP4q7McrdAb83fQKEy6HKQu0i/E74W/mP0r6BXTmJQZNoc/vvPwsFKn/6iu9fPMbxmJMRTEiGpOg3NG5oUXJo0xgpP5Lj5leMYw+O8uf4NGjfqeaViGSaolsOqsyJDSomy/Dnagh/9NFcchqWHe11K06H3TT8RtowyD2LDd/xAGtG635kr55IxXQogiNpVunK1EPMTBixKuNd7id6PQnp1PcVvdlFd59uC9loRoXU/bmqXNzv5C5V0R1bDd96JR/mVPHFRzclEsO9ShogJtarQy115ChK2LuXDIpoo1Uy1Vlq4Vl0NfUPw1nKwXM4Ot43Xy6Evpn4WtGWLXiPZV03kz/Er9M38M1A5qifZoAjZOBqVWYVXkpryefQAyU5JJtACIcUjUMcR4Cq2PZJNj2H1hvpvY4ebSPmuUrHSoyGEYKIkpCfD+LL3gd5rqCqn4Y5pu0hOdhry0PlVp5FpP1WqMgDuUZRSdmv1nwfLokRxPdaQOYPzU25+Jp0+QC+lnC1JuH0Q2ryD1mujBSco92jHnnlNT0tZOZXAop0huHWjfUrWwpdGQoaVxQv/AKH0jOymysQ0zOa3pVycSuzMNurnOPkPRMmQSiGQ6JHSB6s2I9osGhGVijL+QkXOoFQh/wAOQDIQ6je4f8k02kdSWingx3sUo/Dw/wCRhjjmP/JOv239Sbk7yaygXLxjLLlAJgJGE6I/Nq1pzOOtTw87KGIh8Z4gtOt38q6/fJGOf2EE3ApVx6nTyF0pwPEYcBsWZjuyh5oCbk76NG86BbYqrl4KaknLHb/BoIMiIbA1tmiw+ZJ9Vg9p9uWMcWQKPcO7X8g4n/cSlu1n4hRJmrIYMKEain53Dmdw5BYt5qptmjT09vJdOTz4ji57i5x1J+7BDtHFcpsCBdEoYXroi5z6BDRHVRGbo6NMKuGKNJ/UfRVuYSaK6Z0twogTvspbEoOv2AruyDRfU+KplmXrub77lOI6q45cHjn1VsJihBYjobKCqIYqyOWgVLgr4jlUuGZWVGisIXoYuFOhtX1n8McPIgF50cfay+YSUuXva0auIA8TRffMPkWwILIbRZrQOvE+N1WGEzJ8VLCiN4EPu1Q8KHcoyUb/AIajDYkvkxMgWqiYh1FEcWKqNDslsdMweyEsWRZmAf8ATikjdZ1foFsIMNw31WbfD7LFBwmIX/Jn8LTNaVSQWy3PTWik0A8F41iuEqFN0hbslDhhXigVTWEK6HC4pGFHNcrSqyxcG0ShsS7YCkpGO/I72Q34f0/ooY33/wCxRO2A/wApG/sd7ILYd9JKEeIP/ZVS/TENaHLxUCKvFCh7Pl22OOFsMAtuT4E635aeS+eT88+KavdWmg3N5Ably5aLdUejGCUm+wTsVxgrly4qcJdSMGi5cgFFUSEquwXLlwrJQoF6qMaBqvFy458EuxoAFDsFy5cBhMGXVhYuXJinRAw6rzs1y5AB4YWi8EJerlwrNDsRICJNw66NObyX22PAq3oKLlyp0jzvif3PsG4Uaw+lVc6EuXKL5IyJNavDDXi5A5GU22hBj5SMNWRg3qHaj0WqEoFy5PJ+1BRMSwU2Q1y5SsJMtsvWBcuSMJPKoPhheLkLOYk2qg/5WL/Y72KB2GhVkoXQ/wDYhcuV0/YI0aRkKq5cuUGyiiqP/9k="/>
          <p:cNvSpPr>
            <a:spLocks noChangeAspect="1" noChangeArrowheads="1"/>
          </p:cNvSpPr>
          <p:nvPr/>
        </p:nvSpPr>
        <p:spPr bwMode="auto">
          <a:xfrm>
            <a:off x="307975" y="-677863"/>
            <a:ext cx="2638425"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MSERUUExQWFBUWFxwYGRUYGBgdFxgXHBwXGhcYGBoXHCYfGhojHBQVHy8gJCcpLCwsFx8xNTAqNSYrLCkBCQoKDgwOGg8PGiwkHyQsLCwpLCwsLCwsLCwsLCksLCwsLCwsLCwsLCwsLCwsLCwsLCwsLCksLCwsLCwsLCksKf/AABEIAJ0A8AMBIgACEQEDEQH/xAAbAAACAwEBAQAAAAAAAAAAAAAEBQIDBgcBAP/EADwQAAEDAgMFBgQEBQMFAAAAAAEAAhEDBAUhMQYSQVFhEyJxgZGxocHR8DJCUuEUFWJy8QcjgiQlQ1Nz/8QAGQEAAwEBAQAAAAAAAAAAAAAAAQIDBAAF/8QAKhEAAgICAgECBQQDAAAAAAAAAAECEQMhEjFBIlETYeHw8QQycbEUgZH/2gAMAwEAAhEDEQA/AHFhcR2e9qWp6x0wQkt7ZFjWOz4J9hFGQsMuizhaPnvySvGMRZRplzjHKeJWhq2gAJXJf9RMSLqwot0aM/EroRt0dHFYoxDHHuc6CSJ14RySms95dAn5oxjHNEeyKtLEAyRJPNbdJForwA0MOqPiZRNPCyz8ROf3Kc06nIKws3uErrGaFXZiA1p88p8uisNHh5/VWVqJDtIHgq3sBOXHMDl0VFshJUEYfidSjUBDjHKZB+q6Fg2N067ZacxqDkVzShQJkZ+vP2UXV6lo9rxmOPXxSZMaeyTXLR1mtcho18uJQrWOee+YH6fqUBs7esrt7SSXECZM5cI5Jw6msLXEi1RJjWjSAvH1OS8Y3NW9gAl+Yp82pOpQdbKsCJ/Cri3NUXLgKtMRqHBNF+QocUqoIUXx4oClWh0I4tEJWgrYFe4cQC5hgpNbbT1Q7ce3zWldUEQlGLYU14ka81SEk9SD0E2t06ZOiIvDTeNQCsrUxGpbj9Q5IHt3V+807oJVOB22Mby/3TuzPJWYDV75Lio0MMb+Yy7mqLnDnNdIOSa49HJmwLmyDKsddCNUht6bi0Q6fNePFULPJUGmMa13BQ9WqHNIJ1S11J51cqmWDwc3FckhaHGI1gbVvMAewTbAI3B4LMXdq8Wg5xKJ2PxA9mJ4Jmj0l0aDaXEm0aL3SJ3TujmfsrhVw4ve97iSTqeMzK6Ntzi9KqwMa9rnB05GYHHRc+qW4cZzifUKuNUjkSsWyJznPT3PLwRT3Qh2MDRAHNePeVRsaMa2EByLt6qVsejrdpJ0RQWNmtB5HoUNc4SZy56KdOtHJT/jeWaKdEmrKLS1g56fcfP1RmI2zHUy1wkEISpiAQlbE5yVORFwZDZHFTQuDSMkEwPkumAErkLi6nVbVbrIXYsLt3VKTHgfiaCfmseZU7J5I27R6MlYKiuqYc6M1GlhbyoE+DBKxzQb+9XYP0tJ9ck3r4W9K7bD3vrVD+kBs9TmUyG4MJq0uI1XjLrhyXww6o2ZOSoO63PU+maeMHPoVxYwpN3s15UIGpCV/wAwLnbjchxhV9kSZPUD2V4/p15BxC6llTf1UqWB0m6egVVAlsDoiX1t371KrwS6Cokalmzl8UJcOZEO/dGF5gk8UPUpFw4A8MpQ4R8oPFi/tA38E/JXsvycnIWrbbpniPvynNCuuodLRkjLDFoWxwGhV1KwGqGo3UjkfgqKuI02nvjPxWZ4ZRYypje9u5t46fJZa9ujTsqm6SC4hs9DqmNsCaGp+ws3iVUupup+fmEEtmyEraEtnQjOZB5+6YUjE5Z6ISg0Oe2TDQN6B7eqKqPkqls0uKZCvkEH/EsGpCliFQgaJO2yc8zk0TBOvumitAY0GK0p4prZYlTdABz6rKX2HuaJYd/LPTXw1QtGo8FNQvZ0UVt7gPJTFuIzHmsjb3FRjSTvRGZ6eSkdpSMhmIXAcR9c24jJILu43XQFW7aZpyLSOs/eSjVpB43mkGEReuxzYlpDN4TLhp8QF3jBmtFFgAgAREER6riuwtuTVp7zSQDPhyXY23WWqz55dIy8kmxp2YU90BKTeEaFVm+dzWWzviIbuASaxrNb21Q6doc+jYHyVV1flrHEkiGnxSbdLbQMkknMydC7M+KpDboPMNvcT7bJkhus8ShBQEyld5iZptY1mbj8AqBVeWlpOXFa+UYaQ8cUpqxmL2kHhjYJ4lWC6bvDk2T4ngktO0hFUKfRd8Qp/jpFjrt05DXM9T9F7VrOhpjTXzMyrabAVa4AruTO4RRKhfNc0TkckQSI+BS6rTCpF0QSJ1CdSsjLH7Bte3DhPPun5FKmt1B4SmVrehwcOMSgrpokuHKY5qy2ZXpg9MR5Z+Hgq6zAHSAHaZEL2pUnPTP917SdPDpPQe6LjaAnsItLN3Ywcis7TtyKhDoRZ2lM58eSsc9lWCCWn4LHT8Gzg4mcr2m4SBAIJzPVDNqwAVo8Sst1heYMDXqVkr5xjJBL3NWOfJBUA6qVLCWvyGWWo580rtrrPMnorv5rBgSTyTJNDtDD+QVOLgR1AlVnDnAgATPop2tvUquaKjt0cW+XPmn1OyawACI8UWwUBXdJjbZ7eKx38qJznLWOMdFv8QtGOpzxHVZ91Jgd2bxAiWmdUVoTszj8PqAncLY/STn4d5SwqS+JjPNqd1cJa3/yOI4CR9FTgWHGrdNZEAnM5Tu6nTwTWhJKkbXYFhpsNR/dD4DRx3Rx81sv5kEjfYxAGQGXkvaVu4OWOT5PZikh2b5X0rmUvZTyzX1F4bJJyCSheLLMVrTu0/1ug/2jMobFL9pG60zu5n5fNZ7HdqWtqkgzut3W+J1+QQeF3Du+XyC4Tn99VoxY6dlKoutqu88k84CaMPVIsMdvT4lMnXjGGC7NLJNyPTg6ig8L1h6pX/NAQQ0/fRV1r2InTmmphs0FMjSVcXErGnH3NyaJRtpjdY8PQp1EzyZonUyTmg7m31VLcUcNZPt6q5t2KmnouoUXsr7j5nxTGrUG6CPudPdLb+gRmhP5jugzoRBV8crM2WHkYVcgB1+/dXW5EHn+yVWt5vjP78U1oQSQNCrGVmGw6/Y+AXQeqc0w4aGeUfssdhWEVbioGUmyefADmTwC2taoyxpbjHb9UjvVCch0ZyHXUrOoWelOSiQxm4Lae44w4kd380ayeSzZqd8A6HRD2Fc1Kj3EzzcePH0RlSnkpyq6L4/27Jut8ssp45KBeyk0kAzwETJXlK5cSqrhzyYD90Rpx+KCDIpr4xvt/MPDL7KXG9cwgse4jiCcuSPNAjLfPnxQ9SxdIBaHct0D5fMKtIWmeu2iqxAb6/sr7vF31qYL4BBkQlF1Sc05gt++SnQDnZTDdZXUhbdhzMUMZrQ7Kb1Gqy4qsIpOlrXRlJjPw4SqNhNkf4qsXvH+yw5/1Hg369F1TEMPY6n2ZaN2IjKAOnJRnJLRPJk8BVJjXNkQQc1JlqI4LIUqlSwIMmpbzBnVn7LUDE2lge0gg6KLjXRFKyy4qNa2TCwWO49vPLWnVMtoMZAa6XLL7MWQr3Be8gNGYB4+qpCPHbCthmzmz7qrzWq6TkDy+qYbR3PZvZAgbpELRsO93KQED83BJtrcFAob0lzmnXocj7roz9QezO4E4kOH9RzPRSvqtuHd+qCehCobYuNLdGQJMkaweAy1XlCxDcmUc+ZzPsmvZsjG0j6hUYXjsyXD76LXutGmnmJEJNZ4a7VwAJMQIWso2g3I6IXbC1UTAYgHMdLWiDpJUbe/uBG6aXgZPzC1V5ZUwYdEHnoga2ztLUNHroiciq1xqro+m0n+giT/AMXfVOKIec9zc6HX0Cjh+GU6QBDQOek+qbNrgjousRxQtr5jMT5fVLv4YOLm+ib3wy+4Sard7r2kcxKMHUhJxuJTZ2+4CJzzhF2V3BGekeipxOW1N8fhyPqP8r3DrNz3bw4ZwcplaHkSMaxNqw2oKVvSFG3butyl2rn9XHj4Lnm014S5wByGv79Vbs7cVWvILnBhpuJHllrp5JXj0t3W6b3e8vEqqVRtjLUqXflluA1IaZ1KPrvLhCVYc+P8IivijwYaz1WRrdm9aRbSqupmDpwK9qsLsxHh+/BBVL2runeLCOUeyGt8TLc9PYopHNhVcOYMx1QwxE9fimIxppGbB5gH0yVT7ikRkAPLT6lMLYvkuJ+JVtpQNV+6NPYc1ZRoOqSGZN4k6fuVrtmdmXZOI7uvV3U9FWGO9vozZsvHS7Nfs4W2dmHEEMmSYJI4bxjqmdtitOsJY9rh0OaUXuI9jRc6pG6G6cxppy4AcVyunfua7ebLMzEHTpKjmxqUrQmHFyjs7Bd1mhpa7Np18FiP5s61eaczSd+A/pP6UBR2se4BtXvf1cfPmqadhUvKoBH+20+R+KVQ49jfCce+gmheVKjzvgbs5Zr2s5rjTosEOdUBJ5NGgTx2x9MbjGAl55uMBo1KWY/hItL2k5kw7nJzXWno5LydJtrcU6YaOSEuJc0g5yIUsPv+1AHFMn2YAWdxcXs6O0Ymyolvd5ZFFVKnZgknTREY8NxweND3T8vms5fXZej2zdB+lF1DFw5xe50bpgN59Uzo7WsY0l5y5rMW9oHTvRB1nREtwuj+oQOE5J1phe0OLjaqhWaWBpMjLIz7JTSvK1H8WbfiEdTxK2pCJHkEPd4zb1MmuHnkmoS2g+2xyRoj/wCJkSCsnQ7rssxP3CfWzDEzkgznQY98iOiEfayQiqbIU2ETKUVkraxJMnlA8M+HmnNlataDHqkOGXb6tR7TG61x8YTyiTMBJkT6IymnpHN9wU3lzhr3RHXP5BDbVYL/ALbKozzzPQ6eUj4p7tCw0390Ag/lPueqExZhFOpRE6SWn1BC9fipRMXNxnfj+jJWNKJPAL12ZyCttmS056ojs4yCxHqIW1qGWZy5JW+mXGBJPALU3WHUmNDq1UE/+qmQXx1OjfihbbEzScHUaVNjQZ7wLnOGvengVRR9yM53+3ZVYbHV3AOdNNpE56keCc0Nj2U29pVdkNG8/HmPcrSUsbbVpiqcgRJ/u0MdOXILzDcPfeVN58ik38vPkFWEFVmXJladL8/T7/gbZ3AO1Ie5u7SH4W8+p6f4Wvr1m02ZR7AxqTyaOKuqltJkaACMvg0ffVc923x3Lsge84d7ozgwdDx/dCUxceNydv8AP0FO020JuKkAzTBy/rOm8eQ5DgElBVe/yUy6Ao2elHRLdTTBcadb1A4AEcWmd0jr9UlNyvm10bC2no7rgGJWd03epyyoQN5kyR4TqPBTxXZFtw5p7TdLdO7Jj1XFcNxN9F4cx264ZghdX2U27Fw3ceQ2r8HeH0XKKbswZsc4K49BV1gla2Iew9owa7o7wHPd4+ShjWNE27yMu74FaNt4oVbgEZtBHUArpYeRnhnoxjmuq0gzXISevBIxbnP0XQ3UaWfda2eWXwCyOOWYpPlhJa7nBIPEGPVRlilHZvwZ4yfEx+Mh+6d0HXPoPonNhZWbgA6sA6P1ADTXwBlSZSlxI4hV0G0mD8AmeQS2auNrsKa+zY3ca01XOa0dwF3eBGc6CZKoxK3bXc7ctnDIta5wAAyAmJnUImjiTZgAffRNKFQv1Ca6JPGvLM/bYX2IbJnMTynp0WkIG7lqYVd1Z70Dlmvd05DqkYxa/VTp8VAjmpUs0KFbLsIo9nvOP5iTEcE4w3vPJQt4zdgonCbgklJN3szL2M5aWPbVpOgdJVeP2QNU1SQ0Di7IZ6ieOUJrUrmlSimAHR+I8Ms3H2WQOHuuC4P3i4xmXOJA4nlovTnJt6M+JcU2xcylZ03lzqz6jSSQ2kwjyLnwPQL522Azp2tqwcnv7z/HKAjMUwxtNg3Rm7IDgG/ef+UXgWzvY0y94guE6aN5/fRBQtcmVlkS9JlG4O7N9U5nXqfmVCrSc+d3utHHmVqH2JrPyyHAchzPXiUFtBdU7dvZsg1I04N/u69Pou1Ww27pbYdszhjq9OnTbo3XpzLl0GjaNoUw0ZBo1+fieC4rs1tlXsqhcyHtd+NjtHdehC6vhOMtvqYqsJ5FnFjv6j8+WiDyXUUTeLi3Kb+/YExW87rnu/AwE+XXqclyO+uXVajnHVxn76fRb3/UjFm0qbbdhzd3nnpPdHhOfkucvdujqdfopyfhGnGnVv8ACLacD0zKpq1J0Uid1scTqVUlLNk20xxU2qpqsz/wuORMORVCuWmQYI4hAqYqophTOx7GY/8AxNHvHvsyd15HzWicuSf6f35ZdBs5PEH3HsuvMbK0p2rPIzw4T0A1WE6ZJbe0mkFvPjxnonl0IaljbSTJR7WyabTtGU3Ozduvy+8j4IynY03/AIldtLcBtMy0EyGt57xIGqU1ab2EtdII4LBkx8Xo9jDm5x32OaNrQbEAI4VmRlAWVBMTJHiV6y+H6p8ihxGckx/d3YjL1QtKvnwQDau9z8T8kXSoE66cua6khbCm1N4jkjbVolU0GA5AT4apxY4PVOe4R4iPdAVtJHlvcMqvfSdk9gBj9TToR7FNsOY1roiFlsSw6pSxO3JhoqNLJkZ66x4hbWzwNzdam8eo9s0s8fTRJZI+TH4s1pEQ0zmecflblzOaspWrKNEudExvOPjmG+HEqVrSD6pfu5DvHlOjW+yhe0nXNTs4hjTLyOPTxK2x29k5viqXjX+/P/BVh+G/xFQ1qghgzA5xoPDn6IrEg6o7cA5E/IHw1Tu9cyjTl0MYwc4HQeC5pj+2u9vMoSAdanEzrujgDzKMp2DDjfa7+9h+0W0DLVhpUDNZw77/ANA/SP6vZc/e4uMnOcyeM81658qdNqk3bNkIKKpFQoCE82Tx82jqrsyHMybwc4HKegzSpzghri4yyXDSiq2E4libq9V1V5kz5TwA6BBUBJLjoNF48Q0N4n3K9B3jujQffquAeVq0nQBVtE6q2oR+68Y2VwCTBKuqCMlOm2Aq3OXDVRW9Rac1MleNC4UdbMH/AKml/eF3ChRMgLiuyFqX3VIDg6fT7C7zY0OasnUTB+p3NfwCXdGXAL0WghFupd8q00wlciETnu3Vnu0CTwex0/8AISnbLBtZo3gCQNePqitrcO7W1qt47hI8RmPZU7M1XPt6TxBlgnxGXyRbtFU6QvudjmO4u8j+yrZsYzm74fRbKn1CsDAeCnfyGeR+5lrXZGkDJ3z4u+gTq2wGi3/xg+JJ9zCZstkSygAlbQnOT8lNvRDfwtA8BHsjGNPFeMU3KTZxj9qz/wBdY/8A0PsFr2PJ8OaxO0zpxGyBPFxn0W2pQBkqZF6UKmYe5uP4egcxOv8AyP0EeqXW20lGwtpqkuq1CXimPxOnTwb1KT7b429u4ABOs9cs481gLio57i5ziSdScyVVtcfmzZHE3LfSGW021lW7f3zusBltMTA6n9R6pASiuxXnYBIaUqVIHarZACtbQEKt9JcP0C1HyqWMl3QFFGgFOnRCAnbAbl2amwbrepzP0V4oCQvXU5RB8wRoko2hRXtC3CILFyGiimoVUiezlRLEQsF3FNrM1caeq9bSQBR0L/SrBwe0rkZthrfPNx9guoYaZJWY/wBO7JrbNsfnzPmtPhjIqOHRUl1R5U5cpss7LvFWFiIqUxqvg1Tuya0L7mlI8VmNkGFjK1H/ANNZzR/ac2rauphZqwohuKV2DSpSZUP9wyTRemONGgq2nbA9EaLYKYpBI5HUCspEdVeynOquDV6xTbCkU7i9CJLVW+kELOowu0g/7laf8lsKVVZTaOl/3Cy/ud7BaxlMKs36UIj/2Q=="/>
          <p:cNvSpPr>
            <a:spLocks noChangeAspect="1" noChangeArrowheads="1"/>
          </p:cNvSpPr>
          <p:nvPr/>
        </p:nvSpPr>
        <p:spPr bwMode="auto">
          <a:xfrm>
            <a:off x="155575" y="-715963"/>
            <a:ext cx="2286000" cy="1495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MSERUUExQWFBUWFxwYGRUYGBgdFxgXHBwXGhcYGBoXHCYfGhojHBQVHy8gJCcpLCwsFx8xNTAqNSYrLCkBCQoKDgwOGg8PGiwkHyQsLCwpLCwsLCwsLCwsLCksLCwsLCwsLCwsLCwsLCwsLCwsLCwsLCksLCwsLCwsLCksKf/AABEIAJ0A8AMBIgACEQEDEQH/xAAbAAACAwEBAQAAAAAAAAAAAAAEBQIDBgcBAP/EADwQAAEDAgMFBgQEBQMFAAAAAAEAAhEDBAUhMQYSQVFhEyJxgZGxocHR8DJCUuEUFWJy8QcjgiQlQ1Nz/8QAGQEAAwEBAQAAAAAAAAAAAAAAAQIDBAAF/8QAKhEAAgICAgECBQQDAAAAAAAAAAECEQMhEjFBIlETYeHw8QQycbEUgZH/2gAMAwEAAhEDEQA/AHFhcR2e9qWp6x0wQkt7ZFjWOz4J9hFGQsMuizhaPnvySvGMRZRplzjHKeJWhq2gAJXJf9RMSLqwot0aM/EroRt0dHFYoxDHHuc6CSJ14RySms95dAn5oxjHNEeyKtLEAyRJPNbdJForwA0MOqPiZRNPCyz8ROf3Kc06nIKws3uErrGaFXZiA1p88p8uisNHh5/VWVqJDtIHgq3sBOXHMDl0VFshJUEYfidSjUBDjHKZB+q6Fg2N067ZacxqDkVzShQJkZ+vP2UXV6lo9rxmOPXxSZMaeyTXLR1mtcho18uJQrWOee+YH6fqUBs7esrt7SSXECZM5cI5Jw6msLXEi1RJjWjSAvH1OS8Y3NW9gAl+Yp82pOpQdbKsCJ/Cri3NUXLgKtMRqHBNF+QocUqoIUXx4oClWh0I4tEJWgrYFe4cQC5hgpNbbT1Q7ce3zWldUEQlGLYU14ka81SEk9SD0E2t06ZOiIvDTeNQCsrUxGpbj9Q5IHt3V+807oJVOB22Mby/3TuzPJWYDV75Lio0MMb+Yy7mqLnDnNdIOSa49HJmwLmyDKsddCNUht6bi0Q6fNePFULPJUGmMa13BQ9WqHNIJ1S11J51cqmWDwc3FckhaHGI1gbVvMAewTbAI3B4LMXdq8Wg5xKJ2PxA9mJ4Jmj0l0aDaXEm0aL3SJ3TujmfsrhVw4ve97iSTqeMzK6Ntzi9KqwMa9rnB05GYHHRc+qW4cZzifUKuNUjkSsWyJznPT3PLwRT3Qh2MDRAHNePeVRsaMa2EByLt6qVsejrdpJ0RQWNmtB5HoUNc4SZy56KdOtHJT/jeWaKdEmrKLS1g56fcfP1RmI2zHUy1wkEISpiAQlbE5yVORFwZDZHFTQuDSMkEwPkumAErkLi6nVbVbrIXYsLt3VKTHgfiaCfmseZU7J5I27R6MlYKiuqYc6M1GlhbyoE+DBKxzQb+9XYP0tJ9ck3r4W9K7bD3vrVD+kBs9TmUyG4MJq0uI1XjLrhyXww6o2ZOSoO63PU+maeMHPoVxYwpN3s15UIGpCV/wAwLnbjchxhV9kSZPUD2V4/p15BxC6llTf1UqWB0m6egVVAlsDoiX1t371KrwS6Cokalmzl8UJcOZEO/dGF5gk8UPUpFw4A8MpQ4R8oPFi/tA38E/JXsvycnIWrbbpniPvynNCuuodLRkjLDFoWxwGhV1KwGqGo3UjkfgqKuI02nvjPxWZ4ZRYypje9u5t46fJZa9ujTsqm6SC4hs9DqmNsCaGp+ws3iVUupup+fmEEtmyEraEtnQjOZB5+6YUjE5Z6ISg0Oe2TDQN6B7eqKqPkqls0uKZCvkEH/EsGpCliFQgaJO2yc8zk0TBOvumitAY0GK0p4prZYlTdABz6rKX2HuaJYd/LPTXw1QtGo8FNQvZ0UVt7gPJTFuIzHmsjb3FRjSTvRGZ6eSkdpSMhmIXAcR9c24jJILu43XQFW7aZpyLSOs/eSjVpB43mkGEReuxzYlpDN4TLhp8QF3jBmtFFgAgAREER6riuwtuTVp7zSQDPhyXY23WWqz55dIy8kmxp2YU90BKTeEaFVm+dzWWzviIbuASaxrNb21Q6doc+jYHyVV1flrHEkiGnxSbdLbQMkknMydC7M+KpDboPMNvcT7bJkhus8ShBQEyld5iZptY1mbj8AqBVeWlpOXFa+UYaQ8cUpqxmL2kHhjYJ4lWC6bvDk2T4ngktO0hFUKfRd8Qp/jpFjrt05DXM9T9F7VrOhpjTXzMyrabAVa4AruTO4RRKhfNc0TkckQSI+BS6rTCpF0QSJ1CdSsjLH7Bte3DhPPun5FKmt1B4SmVrehwcOMSgrpokuHKY5qy2ZXpg9MR5Z+Hgq6zAHSAHaZEL2pUnPTP917SdPDpPQe6LjaAnsItLN3Ywcis7TtyKhDoRZ2lM58eSsc9lWCCWn4LHT8Gzg4mcr2m4SBAIJzPVDNqwAVo8Sst1heYMDXqVkr5xjJBL3NWOfJBUA6qVLCWvyGWWo580rtrrPMnorv5rBgSTyTJNDtDD+QVOLgR1AlVnDnAgATPop2tvUquaKjt0cW+XPmn1OyawACI8UWwUBXdJjbZ7eKx38qJznLWOMdFv8QtGOpzxHVZ91Jgd2bxAiWmdUVoTszj8PqAncLY/STn4d5SwqS+JjPNqd1cJa3/yOI4CR9FTgWHGrdNZEAnM5Tu6nTwTWhJKkbXYFhpsNR/dD4DRx3Rx81sv5kEjfYxAGQGXkvaVu4OWOT5PZikh2b5X0rmUvZTyzX1F4bJJyCSheLLMVrTu0/1ug/2jMobFL9pG60zu5n5fNZ7HdqWtqkgzut3W+J1+QQeF3Du+XyC4Tn99VoxY6dlKoutqu88k84CaMPVIsMdvT4lMnXjGGC7NLJNyPTg6ig8L1h6pX/NAQQ0/fRV1r2InTmmphs0FMjSVcXErGnH3NyaJRtpjdY8PQp1EzyZonUyTmg7m31VLcUcNZPt6q5t2KmnouoUXsr7j5nxTGrUG6CPudPdLb+gRmhP5jugzoRBV8crM2WHkYVcgB1+/dXW5EHn+yVWt5vjP78U1oQSQNCrGVmGw6/Y+AXQeqc0w4aGeUfssdhWEVbioGUmyefADmTwC2taoyxpbjHb9UjvVCch0ZyHXUrOoWelOSiQxm4Lae44w4kd380ayeSzZqd8A6HRD2Fc1Kj3EzzcePH0RlSnkpyq6L4/27Jut8ssp45KBeyk0kAzwETJXlK5cSqrhzyYD90Rpx+KCDIpr4xvt/MPDL7KXG9cwgse4jiCcuSPNAjLfPnxQ9SxdIBaHct0D5fMKtIWmeu2iqxAb6/sr7vF31qYL4BBkQlF1Sc05gt++SnQDnZTDdZXUhbdhzMUMZrQ7Kb1Gqy4qsIpOlrXRlJjPw4SqNhNkf4qsXvH+yw5/1Hg369F1TEMPY6n2ZaN2IjKAOnJRnJLRPJk8BVJjXNkQQc1JlqI4LIUqlSwIMmpbzBnVn7LUDE2lge0gg6KLjXRFKyy4qNa2TCwWO49vPLWnVMtoMZAa6XLL7MWQr3Be8gNGYB4+qpCPHbCthmzmz7qrzWq6TkDy+qYbR3PZvZAgbpELRsO93KQED83BJtrcFAob0lzmnXocj7roz9QezO4E4kOH9RzPRSvqtuHd+qCehCobYuNLdGQJMkaweAy1XlCxDcmUc+ZzPsmvZsjG0j6hUYXjsyXD76LXutGmnmJEJNZ4a7VwAJMQIWso2g3I6IXbC1UTAYgHMdLWiDpJUbe/uBG6aXgZPzC1V5ZUwYdEHnoga2ztLUNHroiciq1xqro+m0n+giT/AMXfVOKIec9zc6HX0Cjh+GU6QBDQOek+qbNrgjousRxQtr5jMT5fVLv4YOLm+ib3wy+4Sard7r2kcxKMHUhJxuJTZ2+4CJzzhF2V3BGekeipxOW1N8fhyPqP8r3DrNz3bw4ZwcplaHkSMaxNqw2oKVvSFG3butyl2rn9XHj4Lnm014S5wByGv79Vbs7cVWvILnBhpuJHllrp5JXj0t3W6b3e8vEqqVRtjLUqXflluA1IaZ1KPrvLhCVYc+P8IivijwYaz1WRrdm9aRbSqupmDpwK9qsLsxHh+/BBVL2runeLCOUeyGt8TLc9PYopHNhVcOYMx1QwxE9fimIxppGbB5gH0yVT7ikRkAPLT6lMLYvkuJ+JVtpQNV+6NPYc1ZRoOqSGZN4k6fuVrtmdmXZOI7uvV3U9FWGO9vozZsvHS7Nfs4W2dmHEEMmSYJI4bxjqmdtitOsJY9rh0OaUXuI9jRc6pG6G6cxppy4AcVyunfua7ebLMzEHTpKjmxqUrQmHFyjs7Bd1mhpa7Np18FiP5s61eaczSd+A/pP6UBR2se4BtXvf1cfPmqadhUvKoBH+20+R+KVQ49jfCce+gmheVKjzvgbs5Zr2s5rjTosEOdUBJ5NGgTx2x9MbjGAl55uMBo1KWY/hItL2k5kw7nJzXWno5LydJtrcU6YaOSEuJc0g5yIUsPv+1AHFMn2YAWdxcXs6O0Ymyolvd5ZFFVKnZgknTREY8NxweND3T8vms5fXZej2zdB+lF1DFw5xe50bpgN59Uzo7WsY0l5y5rMW9oHTvRB1nREtwuj+oQOE5J1phe0OLjaqhWaWBpMjLIz7JTSvK1H8WbfiEdTxK2pCJHkEPd4zb1MmuHnkmoS2g+2xyRoj/wCJkSCsnQ7rssxP3CfWzDEzkgznQY98iOiEfayQiqbIU2ETKUVkraxJMnlA8M+HmnNlataDHqkOGXb6tR7TG61x8YTyiTMBJkT6IymnpHN9wU3lzhr3RHXP5BDbVYL/ALbKozzzPQ6eUj4p7tCw0390Ag/lPueqExZhFOpRE6SWn1BC9fipRMXNxnfj+jJWNKJPAL12ZyCttmS056ojs4yCxHqIW1qGWZy5JW+mXGBJPALU3WHUmNDq1UE/+qmQXx1OjfihbbEzScHUaVNjQZ7wLnOGvengVRR9yM53+3ZVYbHV3AOdNNpE56keCc0Nj2U29pVdkNG8/HmPcrSUsbbVpiqcgRJ/u0MdOXILzDcPfeVN58ik38vPkFWEFVmXJladL8/T7/gbZ3AO1Ie5u7SH4W8+p6f4Wvr1m02ZR7AxqTyaOKuqltJkaACMvg0ffVc923x3Lsge84d7ozgwdDx/dCUxceNydv8AP0FO020JuKkAzTBy/rOm8eQ5DgElBVe/yUy6Ao2elHRLdTTBcadb1A4AEcWmd0jr9UlNyvm10bC2no7rgGJWd03epyyoQN5kyR4TqPBTxXZFtw5p7TdLdO7Jj1XFcNxN9F4cx264ZghdX2U27Fw3ceQ2r8HeH0XKKbswZsc4K49BV1gla2Iew9owa7o7wHPd4+ShjWNE27yMu74FaNt4oVbgEZtBHUArpYeRnhnoxjmuq0gzXISevBIxbnP0XQ3UaWfda2eWXwCyOOWYpPlhJa7nBIPEGPVRlilHZvwZ4yfEx+Mh+6d0HXPoPonNhZWbgA6sA6P1ADTXwBlSZSlxI4hV0G0mD8AmeQS2auNrsKa+zY3ca01XOa0dwF3eBGc6CZKoxK3bXc7ctnDIta5wAAyAmJnUImjiTZgAffRNKFQv1Ca6JPGvLM/bYX2IbJnMTynp0WkIG7lqYVd1Z70Dlmvd05DqkYxa/VTp8VAjmpUs0KFbLsIo9nvOP5iTEcE4w3vPJQt4zdgonCbgklJN3szL2M5aWPbVpOgdJVeP2QNU1SQ0Di7IZ6ieOUJrUrmlSimAHR+I8Ms3H2WQOHuuC4P3i4xmXOJA4nlovTnJt6M+JcU2xcylZ03lzqz6jSSQ2kwjyLnwPQL522Azp2tqwcnv7z/HKAjMUwxtNg3Rm7IDgG/ef+UXgWzvY0y94guE6aN5/fRBQtcmVlkS9JlG4O7N9U5nXqfmVCrSc+d3utHHmVqH2JrPyyHAchzPXiUFtBdU7dvZsg1I04N/u69Pou1Ww27pbYdszhjq9OnTbo3XpzLl0GjaNoUw0ZBo1+fieC4rs1tlXsqhcyHtd+NjtHdehC6vhOMtvqYqsJ5FnFjv6j8+WiDyXUUTeLi3Kb+/YExW87rnu/AwE+XXqclyO+uXVajnHVxn76fRb3/UjFm0qbbdhzd3nnpPdHhOfkucvdujqdfopyfhGnGnVv8ACLacD0zKpq1J0Uid1scTqVUlLNk20xxU2qpqsz/wuORMORVCuWmQYI4hAqYqophTOx7GY/8AxNHvHvsyd15HzWicuSf6f35ZdBs5PEH3HsuvMbK0p2rPIzw4T0A1WE6ZJbe0mkFvPjxnonl0IaljbSTJR7WyabTtGU3Ozduvy+8j4IynY03/AIldtLcBtMy0EyGt57xIGqU1ab2EtdII4LBkx8Xo9jDm5x32OaNrQbEAI4VmRlAWVBMTJHiV6y+H6p8ihxGckx/d3YjL1QtKvnwQDau9z8T8kXSoE66cua6khbCm1N4jkjbVolU0GA5AT4apxY4PVOe4R4iPdAVtJHlvcMqvfSdk9gBj9TToR7FNsOY1roiFlsSw6pSxO3JhoqNLJkZ66x4hbWzwNzdam8eo9s0s8fTRJZI+TH4s1pEQ0zmecflblzOaspWrKNEudExvOPjmG+HEqVrSD6pfu5DvHlOjW+yhe0nXNTs4hjTLyOPTxK2x29k5viqXjX+/P/BVh+G/xFQ1qghgzA5xoPDn6IrEg6o7cA5E/IHw1Tu9cyjTl0MYwc4HQeC5pj+2u9vMoSAdanEzrujgDzKMp2DDjfa7+9h+0W0DLVhpUDNZw77/ANA/SP6vZc/e4uMnOcyeM81658qdNqk3bNkIKKpFQoCE82Tx82jqrsyHMybwc4HKegzSpzghri4yyXDSiq2E4libq9V1V5kz5TwA6BBUBJLjoNF48Q0N4n3K9B3jujQffquAeVq0nQBVtE6q2oR+68Y2VwCTBKuqCMlOm2Aq3OXDVRW9Rac1MleNC4UdbMH/AKml/eF3ChRMgLiuyFqX3VIDg6fT7C7zY0OasnUTB+p3NfwCXdGXAL0WghFupd8q00wlciETnu3Vnu0CTwex0/8AISnbLBtZo3gCQNePqitrcO7W1qt47hI8RmPZU7M1XPt6TxBlgnxGXyRbtFU6QvudjmO4u8j+yrZsYzm74fRbKn1CsDAeCnfyGeR+5lrXZGkDJ3z4u+gTq2wGi3/xg+JJ9zCZstkSygAlbQnOT8lNvRDfwtA8BHsjGNPFeMU3KTZxj9qz/wBdY/8A0PsFr2PJ8OaxO0zpxGyBPFxn0W2pQBkqZF6UKmYe5uP4egcxOv8AyP0EeqXW20lGwtpqkuq1CXimPxOnTwb1KT7b429u4ABOs9cs481gLio57i5ziSdScyVVtcfmzZHE3LfSGW021lW7f3zusBltMTA6n9R6pASiuxXnYBIaUqVIHarZACtbQEKt9JcP0C1HyqWMl3QFFGgFOnRCAnbAbl2amwbrepzP0V4oCQvXU5RB8wRoko2hRXtC3CILFyGiimoVUiezlRLEQsF3FNrM1caeq9bSQBR0L/SrBwe0rkZthrfPNx9guoYaZJWY/wBO7JrbNsfnzPmtPhjIqOHRUl1R5U5cpss7LvFWFiIqUxqvg1Tuya0L7mlI8VmNkGFjK1H/ANNZzR/ac2rauphZqwohuKV2DSpSZUP9wyTRemONGgq2nbA9EaLYKYpBI5HUCspEdVeynOquDV6xTbCkU7i9CJLVW+kELOowu0g/7laf8lsKVVZTaOl/3Cy/ud7BaxlMKs36UIj/2Q=="/>
          <p:cNvSpPr>
            <a:spLocks noChangeAspect="1" noChangeArrowheads="1"/>
          </p:cNvSpPr>
          <p:nvPr/>
        </p:nvSpPr>
        <p:spPr bwMode="auto">
          <a:xfrm>
            <a:off x="307975" y="-563563"/>
            <a:ext cx="2286000" cy="1495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hMSERUUExQWFBUWFxwYGRUYGBgdFxgXHBwXGhcYGBoXHCYfGhojHBQVHy8gJCcpLCwsFx8xNTAqNSYrLCkBCQoKDgwOGg8PGiwkHyQsLCwpLCwsLCwsLCwsLCksLCwsLCwsLCwsLCwsLCwsLCwsLCwsLCksLCwsLCwsLCksKf/AABEIAJ0A8AMBIgACEQEDEQH/xAAbAAACAwEBAQAAAAAAAAAAAAAEBQIDBgcBAP/EADwQAAEDAgMFBgQEBQMFAAAAAAEAAhEDBAUhMQYSQVFhEyJxgZGxocHR8DJCUuEUFWJy8QcjgiQlQ1Nz/8QAGQEAAwEBAQAAAAAAAAAAAAAAAQIDBAAF/8QAKhEAAgICAgECBQQDAAAAAAAAAAECEQMhEjFBIlETYeHw8QQycbEUgZH/2gAMAwEAAhEDEQA/AHFhcR2e9qWp6x0wQkt7ZFjWOz4J9hFGQsMuizhaPnvySvGMRZRplzjHKeJWhq2gAJXJf9RMSLqwot0aM/EroRt0dHFYoxDHHuc6CSJ14RySms95dAn5oxjHNEeyKtLEAyRJPNbdJForwA0MOqPiZRNPCyz8ROf3Kc06nIKws3uErrGaFXZiA1p88p8uisNHh5/VWVqJDtIHgq3sBOXHMDl0VFshJUEYfidSjUBDjHKZB+q6Fg2N067ZacxqDkVzShQJkZ+vP2UXV6lo9rxmOPXxSZMaeyTXLR1mtcho18uJQrWOee+YH6fqUBs7esrt7SSXECZM5cI5Jw6msLXEi1RJjWjSAvH1OS8Y3NW9gAl+Yp82pOpQdbKsCJ/Cri3NUXLgKtMRqHBNF+QocUqoIUXx4oClWh0I4tEJWgrYFe4cQC5hgpNbbT1Q7ce3zWldUEQlGLYU14ka81SEk9SD0E2t06ZOiIvDTeNQCsrUxGpbj9Q5IHt3V+807oJVOB22Mby/3TuzPJWYDV75Lio0MMb+Yy7mqLnDnNdIOSa49HJmwLmyDKsddCNUht6bi0Q6fNePFULPJUGmMa13BQ9WqHNIJ1S11J51cqmWDwc3FckhaHGI1gbVvMAewTbAI3B4LMXdq8Wg5xKJ2PxA9mJ4Jmj0l0aDaXEm0aL3SJ3TujmfsrhVw4ve97iSTqeMzK6Ntzi9KqwMa9rnB05GYHHRc+qW4cZzifUKuNUjkSsWyJznPT3PLwRT3Qh2MDRAHNePeVRsaMa2EByLt6qVsejrdpJ0RQWNmtB5HoUNc4SZy56KdOtHJT/jeWaKdEmrKLS1g56fcfP1RmI2zHUy1wkEISpiAQlbE5yVORFwZDZHFTQuDSMkEwPkumAErkLi6nVbVbrIXYsLt3VKTHgfiaCfmseZU7J5I27R6MlYKiuqYc6M1GlhbyoE+DBKxzQb+9XYP0tJ9ck3r4W9K7bD3vrVD+kBs9TmUyG4MJq0uI1XjLrhyXww6o2ZOSoO63PU+maeMHPoVxYwpN3s15UIGpCV/wAwLnbjchxhV9kSZPUD2V4/p15BxC6llTf1UqWB0m6egVVAlsDoiX1t371KrwS6Cokalmzl8UJcOZEO/dGF5gk8UPUpFw4A8MpQ4R8oPFi/tA38E/JXsvycnIWrbbpniPvynNCuuodLRkjLDFoWxwGhV1KwGqGo3UjkfgqKuI02nvjPxWZ4ZRYypje9u5t46fJZa9ujTsqm6SC4hs9DqmNsCaGp+ws3iVUupup+fmEEtmyEraEtnQjOZB5+6YUjE5Z6ISg0Oe2TDQN6B7eqKqPkqls0uKZCvkEH/EsGpCliFQgaJO2yc8zk0TBOvumitAY0GK0p4prZYlTdABz6rKX2HuaJYd/LPTXw1QtGo8FNQvZ0UVt7gPJTFuIzHmsjb3FRjSTvRGZ6eSkdpSMhmIXAcR9c24jJILu43XQFW7aZpyLSOs/eSjVpB43mkGEReuxzYlpDN4TLhp8QF3jBmtFFgAgAREER6riuwtuTVp7zSQDPhyXY23WWqz55dIy8kmxp2YU90BKTeEaFVm+dzWWzviIbuASaxrNb21Q6doc+jYHyVV1flrHEkiGnxSbdLbQMkknMydC7M+KpDboPMNvcT7bJkhus8ShBQEyld5iZptY1mbj8AqBVeWlpOXFa+UYaQ8cUpqxmL2kHhjYJ4lWC6bvDk2T4ngktO0hFUKfRd8Qp/jpFjrt05DXM9T9F7VrOhpjTXzMyrabAVa4AruTO4RRKhfNc0TkckQSI+BS6rTCpF0QSJ1CdSsjLH7Bte3DhPPun5FKmt1B4SmVrehwcOMSgrpokuHKY5qy2ZXpg9MR5Z+Hgq6zAHSAHaZEL2pUnPTP917SdPDpPQe6LjaAnsItLN3Ywcis7TtyKhDoRZ2lM58eSsc9lWCCWn4LHT8Gzg4mcr2m4SBAIJzPVDNqwAVo8Sst1heYMDXqVkr5xjJBL3NWOfJBUA6qVLCWvyGWWo580rtrrPMnorv5rBgSTyTJNDtDD+QVOLgR1AlVnDnAgATPop2tvUquaKjt0cW+XPmn1OyawACI8UWwUBXdJjbZ7eKx38qJznLWOMdFv8QtGOpzxHVZ91Jgd2bxAiWmdUVoTszj8PqAncLY/STn4d5SwqS+JjPNqd1cJa3/yOI4CR9FTgWHGrdNZEAnM5Tu6nTwTWhJKkbXYFhpsNR/dD4DRx3Rx81sv5kEjfYxAGQGXkvaVu4OWOT5PZikh2b5X0rmUvZTyzX1F4bJJyCSheLLMVrTu0/1ug/2jMobFL9pG60zu5n5fNZ7HdqWtqkgzut3W+J1+QQeF3Du+XyC4Tn99VoxY6dlKoutqu88k84CaMPVIsMdvT4lMnXjGGC7NLJNyPTg6ig8L1h6pX/NAQQ0/fRV1r2InTmmphs0FMjSVcXErGnH3NyaJRtpjdY8PQp1EzyZonUyTmg7m31VLcUcNZPt6q5t2KmnouoUXsr7j5nxTGrUG6CPudPdLb+gRmhP5jugzoRBV8crM2WHkYVcgB1+/dXW5EHn+yVWt5vjP78U1oQSQNCrGVmGw6/Y+AXQeqc0w4aGeUfssdhWEVbioGUmyefADmTwC2taoyxpbjHb9UjvVCch0ZyHXUrOoWelOSiQxm4Lae44w4kd380ayeSzZqd8A6HRD2Fc1Kj3EzzcePH0RlSnkpyq6L4/27Jut8ssp45KBeyk0kAzwETJXlK5cSqrhzyYD90Rpx+KCDIpr4xvt/MPDL7KXG9cwgse4jiCcuSPNAjLfPnxQ9SxdIBaHct0D5fMKtIWmeu2iqxAb6/sr7vF31qYL4BBkQlF1Sc05gt++SnQDnZTDdZXUhbdhzMUMZrQ7Kb1Gqy4qsIpOlrXRlJjPw4SqNhNkf4qsXvH+yw5/1Hg369F1TEMPY6n2ZaN2IjKAOnJRnJLRPJk8BVJjXNkQQc1JlqI4LIUqlSwIMmpbzBnVn7LUDE2lge0gg6KLjXRFKyy4qNa2TCwWO49vPLWnVMtoMZAa6XLL7MWQr3Be8gNGYB4+qpCPHbCthmzmz7qrzWq6TkDy+qYbR3PZvZAgbpELRsO93KQED83BJtrcFAob0lzmnXocj7roz9QezO4E4kOH9RzPRSvqtuHd+qCehCobYuNLdGQJMkaweAy1XlCxDcmUc+ZzPsmvZsjG0j6hUYXjsyXD76LXutGmnmJEJNZ4a7VwAJMQIWso2g3I6IXbC1UTAYgHMdLWiDpJUbe/uBG6aXgZPzC1V5ZUwYdEHnoga2ztLUNHroiciq1xqro+m0n+giT/AMXfVOKIec9zc6HX0Cjh+GU6QBDQOek+qbNrgjousRxQtr5jMT5fVLv4YOLm+ib3wy+4Sard7r2kcxKMHUhJxuJTZ2+4CJzzhF2V3BGekeipxOW1N8fhyPqP8r3DrNz3bw4ZwcplaHkSMaxNqw2oKVvSFG3butyl2rn9XHj4Lnm014S5wByGv79Vbs7cVWvILnBhpuJHllrp5JXj0t3W6b3e8vEqqVRtjLUqXflluA1IaZ1KPrvLhCVYc+P8IivijwYaz1WRrdm9aRbSqupmDpwK9qsLsxHh+/BBVL2runeLCOUeyGt8TLc9PYopHNhVcOYMx1QwxE9fimIxppGbB5gH0yVT7ikRkAPLT6lMLYvkuJ+JVtpQNV+6NPYc1ZRoOqSGZN4k6fuVrtmdmXZOI7uvV3U9FWGO9vozZsvHS7Nfs4W2dmHEEMmSYJI4bxjqmdtitOsJY9rh0OaUXuI9jRc6pG6G6cxppy4AcVyunfua7ebLMzEHTpKjmxqUrQmHFyjs7Bd1mhpa7Np18FiP5s61eaczSd+A/pP6UBR2se4BtXvf1cfPmqadhUvKoBH+20+R+KVQ49jfCce+gmheVKjzvgbs5Zr2s5rjTosEOdUBJ5NGgTx2x9MbjGAl55uMBo1KWY/hItL2k5kw7nJzXWno5LydJtrcU6YaOSEuJc0g5yIUsPv+1AHFMn2YAWdxcXs6O0Ymyolvd5ZFFVKnZgknTREY8NxweND3T8vms5fXZej2zdB+lF1DFw5xe50bpgN59Uzo7WsY0l5y5rMW9oHTvRB1nREtwuj+oQOE5J1phe0OLjaqhWaWBpMjLIz7JTSvK1H8WbfiEdTxK2pCJHkEPd4zb1MmuHnkmoS2g+2xyRoj/wCJkSCsnQ7rssxP3CfWzDEzkgznQY98iOiEfayQiqbIU2ETKUVkraxJMnlA8M+HmnNlataDHqkOGXb6tR7TG61x8YTyiTMBJkT6IymnpHN9wU3lzhr3RHXP5BDbVYL/ALbKozzzPQ6eUj4p7tCw0390Ag/lPueqExZhFOpRE6SWn1BC9fipRMXNxnfj+jJWNKJPAL12ZyCttmS056ojs4yCxHqIW1qGWZy5JW+mXGBJPALU3WHUmNDq1UE/+qmQXx1OjfihbbEzScHUaVNjQZ7wLnOGvengVRR9yM53+3ZVYbHV3AOdNNpE56keCc0Nj2U29pVdkNG8/HmPcrSUsbbVpiqcgRJ/u0MdOXILzDcPfeVN58ik38vPkFWEFVmXJladL8/T7/gbZ3AO1Ie5u7SH4W8+p6f4Wvr1m02ZR7AxqTyaOKuqltJkaACMvg0ffVc923x3Lsge84d7ozgwdDx/dCUxceNydv8AP0FO020JuKkAzTBy/rOm8eQ5DgElBVe/yUy6Ao2elHRLdTTBcadb1A4AEcWmd0jr9UlNyvm10bC2no7rgGJWd03epyyoQN5kyR4TqPBTxXZFtw5p7TdLdO7Jj1XFcNxN9F4cx264ZghdX2U27Fw3ceQ2r8HeH0XKKbswZsc4K49BV1gla2Iew9owa7o7wHPd4+ShjWNE27yMu74FaNt4oVbgEZtBHUArpYeRnhnoxjmuq0gzXISevBIxbnP0XQ3UaWfda2eWXwCyOOWYpPlhJa7nBIPEGPVRlilHZvwZ4yfEx+Mh+6d0HXPoPonNhZWbgA6sA6P1ADTXwBlSZSlxI4hV0G0mD8AmeQS2auNrsKa+zY3ca01XOa0dwF3eBGc6CZKoxK3bXc7ctnDIta5wAAyAmJnUImjiTZgAffRNKFQv1Ca6JPGvLM/bYX2IbJnMTynp0WkIG7lqYVd1Z70Dlmvd05DqkYxa/VTp8VAjmpUs0KFbLsIo9nvOP5iTEcE4w3vPJQt4zdgonCbgklJN3szL2M5aWPbVpOgdJVeP2QNU1SQ0Di7IZ6ieOUJrUrmlSimAHR+I8Ms3H2WQOHuuC4P3i4xmXOJA4nlovTnJt6M+JcU2xcylZ03lzqz6jSSQ2kwjyLnwPQL522Azp2tqwcnv7z/HKAjMUwxtNg3Rm7IDgG/ef+UXgWzvY0y94guE6aN5/fRBQtcmVlkS9JlG4O7N9U5nXqfmVCrSc+d3utHHmVqH2JrPyyHAchzPXiUFtBdU7dvZsg1I04N/u69Pou1Ww27pbYdszhjq9OnTbo3XpzLl0GjaNoUw0ZBo1+fieC4rs1tlXsqhcyHtd+NjtHdehC6vhOMtvqYqsJ5FnFjv6j8+WiDyXUUTeLi3Kb+/YExW87rnu/AwE+XXqclyO+uXVajnHVxn76fRb3/UjFm0qbbdhzd3nnpPdHhOfkucvdujqdfopyfhGnGnVv8ACLacD0zKpq1J0Uid1scTqVUlLNk20xxU2qpqsz/wuORMORVCuWmQYI4hAqYqophTOx7GY/8AxNHvHvsyd15HzWicuSf6f35ZdBs5PEH3HsuvMbK0p2rPIzw4T0A1WE6ZJbe0mkFvPjxnonl0IaljbSTJR7WyabTtGU3Ozduvy+8j4IynY03/AIldtLcBtMy0EyGt57xIGqU1ab2EtdII4LBkx8Xo9jDm5x32OaNrQbEAI4VmRlAWVBMTJHiV6y+H6p8ihxGckx/d3YjL1QtKvnwQDau9z8T8kXSoE66cua6khbCm1N4jkjbVolU0GA5AT4apxY4PVOe4R4iPdAVtJHlvcMqvfSdk9gBj9TToR7FNsOY1roiFlsSw6pSxO3JhoqNLJkZ66x4hbWzwNzdam8eo9s0s8fTRJZI+TH4s1pEQ0zmecflblzOaspWrKNEudExvOPjmG+HEqVrSD6pfu5DvHlOjW+yhe0nXNTs4hjTLyOPTxK2x29k5viqXjX+/P/BVh+G/xFQ1qghgzA5xoPDn6IrEg6o7cA5E/IHw1Tu9cyjTl0MYwc4HQeC5pj+2u9vMoSAdanEzrujgDzKMp2DDjfa7+9h+0W0DLVhpUDNZw77/ANA/SP6vZc/e4uMnOcyeM81658qdNqk3bNkIKKpFQoCE82Tx82jqrsyHMybwc4HKegzSpzghri4yyXDSiq2E4libq9V1V5kz5TwA6BBUBJLjoNF48Q0N4n3K9B3jujQffquAeVq0nQBVtE6q2oR+68Y2VwCTBKuqCMlOm2Aq3OXDVRW9Rac1MleNC4UdbMH/AKml/eF3ChRMgLiuyFqX3VIDg6fT7C7zY0OasnUTB+p3NfwCXdGXAL0WghFupd8q00wlciETnu3Vnu0CTwex0/8AISnbLBtZo3gCQNePqitrcO7W1qt47hI8RmPZU7M1XPt6TxBlgnxGXyRbtFU6QvudjmO4u8j+yrZsYzm74fRbKn1CsDAeCnfyGeR+5lrXZGkDJ3z4u+gTq2wGi3/xg+JJ9zCZstkSygAlbQnOT8lNvRDfwtA8BHsjGNPFeMU3KTZxj9qz/wBdY/8A0PsFr2PJ8OaxO0zpxGyBPFxn0W2pQBkqZF6UKmYe5uP4egcxOv8AyP0EeqXW20lGwtpqkuq1CXimPxOnTwb1KT7b429u4ABOs9cs481gLio57i5ziSdScyVVtcfmzZHE3LfSGW021lW7f3zusBltMTA6n9R6pASiuxXnYBIaUqVIHarZACtbQEKt9JcP0C1HyqWMl3QFFGgFOnRCAnbAbl2amwbrepzP0V4oCQvXU5RB8wRoko2hRXtC3CILFyGiimoVUiezlRLEQsF3FNrM1caeq9bSQBR0L/SrBwe0rkZthrfPNx9guoYaZJWY/wBO7JrbNsfnzPmtPhjIqOHRUl1R5U5cpss7LvFWFiIqUxqvg1Tuya0L7mlI8VmNkGFjK1H/ANNZzR/ac2rauphZqwohuKV2DSpSZUP9wyTRemONGgq2nbA9EaLYKYpBI5HUCspEdVeynOquDV6xTbCkU7i9CJLVW+kELOowu0g/7laf8lsKVVZTaOl/3Cy/ud7BaxlMKs36UIj/2Q=="/>
          <p:cNvSpPr>
            <a:spLocks noChangeAspect="1" noChangeArrowheads="1"/>
          </p:cNvSpPr>
          <p:nvPr/>
        </p:nvSpPr>
        <p:spPr bwMode="auto">
          <a:xfrm>
            <a:off x="460375" y="-411163"/>
            <a:ext cx="2286000" cy="1495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hQSERUUExQWFRQUFxgXFxgYFxgUFxgaFxccFBcXGBcXHCYeFxojGRQUHy8gIycpLCwsFx4xNTAqNSYrLCkBCQoKDgwOGg8PGiwkHyQsLCwsLCwsLCwpLCwsKSwpLCwsLCwsLCwsLCwsLCwsLCwsLCwsLCwsLCwsLCwsLCwsLP/AABEIALYBFQMBIgACEQEDEQH/xAAbAAACAwEBAQAAAAAAAAAAAAAEBQIDBgABB//EAD8QAAECBAMFBgQFAgYBBQAAAAEAAgMEESEFEjEGQVFhcRMigZGhsTLB0fAHQlLh8RRyIyRDYqKyFRaCwtLi/8QAGQEAAwEBAQAAAAAAAAAAAAAAAQIDBAAF/8QALBEAAgIBBAECBQQDAQAAAAAAAAECESEDEjFBURMiBGFxgbEjM+HwkaHxFP/aAAwDAQACEQMRAD8AbyMc5YZdqnrIlQkE1LFrWnhROcK7w6rE+C220GtfxVL6I90klmMRRBhuedGglTSFWmZva7GAxpa094XWAj4u59ak0Pmqp6dMaK52uY6e1lLW1AD006D6rdCG1FVBRAHxnV32V8KVe+lyj5CQ3k3TiHlGiYrQhh4Y4GpNumqMgwMtb5jw3efimkRmYIOYlwNLopiSVlEOCaEn6UUi0gkgnjyophpyihIO8VqAOSqiFw0PTf6KiRBmg2a2mLBliO7vE3I/ZbuBMB7Q5pBBFQQvksSA4i3lx+iYYDtO6A/s3khugrUhQ1NLtCNbj6VGmMoqTRBZnxD+lv8AyP0VeHt7T/ELg6ulNG9AUaYayPBFqiUOXa3QD5qb3UVQqpiCUoOTocY8VaTZUuhLyEjyEoww5XOvbMU6qKJHKgZogro75IyBH3JpZCGPO4oKZwyt22KMcxSDqBIntDRljtLEgvyvBI3FMGYqYgBaFLFMLEQE0ukcF74J4gbldbZK+zrNfKxwW0NEvxKWA7zSEmmNoGOFjR3klzJyM80rVvVdtd2dyFTOIVtvCL2fffvaoSHg/wCbehwYjH20VPa8I6zcOaDQ10VomBTVZ6DMPyrjPuG5Z2qCN5iPTQoZ03XelcSfebAISNFibkEhaGk7LCIQa+65Lmvileo8DUPZuEHSwNtB7LtnG1AKAbiFZblSnopbJ4kHCm8GiNG9GyLF83/EzG8o7FmrhVx4DhRfQJuZow01pavGi+J7RzTo0V73fFX2sjprIUhLB7u6mYC/Mo+DLg0OXQ0B/ZAuq42boR04XTRrsuta776eC1Wc02yebovWxlQ9687RKigxgxOiKdBBFwlcJyZy7imEeAaZkaUINa24UQjGHTdf1otA2IKXCqiwWkcE6ZCUQeRla38PJAbRYLVoez4hW3JN4cQN00Q8/NgiyZvBNJp4C9hsdzAscbi9/K3otl2y+P4HE7OaFXUaXelar69CcCAdxHusOqqdiakaZYCVe16qJsodooEqLoiobF81Zmshi4DVMdQPhwrEikb3U9ES1uR1UHhUxRhNNXOPqjBNhwKZjPkM/q1xfU2S+CDWwNCjIcYMFXEe65acmLktqQgZqSzaXUpnF6buY++KqhTzi6h4ffqrw0GuWdQkj7Klzs28evVNJXCHtuaUpRM4UfzKsMYb1ZwXAwubJvBrUKqal8wtr1R8S4+/UpfNAi+ajR4fyl9GLBVEYEZ7LG4RDZxrglMSISb0I47qcua59RupX7qhLQsNjF7eC6trquHEtx910WLUc1mlpyidyWArkI6C/guXYG2jQYe0Swby+Sz2zndiOHOyctng6DQHd8kikY2TtDvDXEeRR8mxSRZjf4jNa90KGKkWzVtVZGPGLzpvJ8T7oGFDDnE9SfFGwhUVG40VVUSzh4Pf6cjxPsoPPFEF9fBBTsYAJuWclSOcvWsKBOLgaCqrOOu4BGmE0EvArdH9iQLLPym0Q0ITaFPtdYOseKYmwhzncPK6qfGI4+KJhPFT3hbxXRow0qFwosjTbv4QhnCdUTOxG0NPT6LPxI/e8UTqsaRZQuyka111X2nZ3CyZeHnqDlC+S4cXOdDawVJcLfVfc8LJENoeKEDjVR1+jOs8lRwwDQKtuD11TQRAVPOFkDSF/wD4oUS7FMLpDc4bmk+ifOjhLNoJoCA4VAL6NHVxoig0gDC8EAgMH+0eqqnJNkMUtU6c0XieL9gxoaKkigHglJeXnM+/BaIadu2K2iiLMEin7WQhgPc7/aPuiYCI2hcSKBLZnHgTlYLbytW6hVBt4Df6W5PABeOh0aDvcLe9fJURZ8EU4gV6m59FGZjFxtwp4Lt6GWlJh0FwGn9oUGRMziBpu5oGXhuqL6fNeFjmuqOoHil3pjek0No0OqgYIpQioVMOerQEURBjgivDVMSaawL5qXuQN4qPmErfDLt9huWiLKtPFtweSUTUPLEPA7lREewOA0tdzHhXkr5mIQ2o1v8AwuijU/fVcXDKd/7armsAsEZEmT8IqOq5TeHDQ0BXizuGSymi/DWAwtOCRzMYseQN9locLlnGFcEGnRZ6egOEWh0UkvcykWZ2MzKHN0oa+aPAa1ga3rXiTvRWJSQDw7i2iWvBBANKbkXk3xlastSqeLiSBT3/AIR7ou5eOgtdrp9+aKdHCaFh+ahe80O4WUZ/DRSsMiwvVxB68E+bg4fWljupaiiMDi/qBHMKliVZlIcJ441++CaSUu80IHqmkWSLRxr4J1g8sGXdQGnkg2HhWZaLirmVbcOVR2icBuPmrcZk88Z1DvN/ZAuwsgH9WouWjmOqZIVsJh4/nNHinMeSnMS4y5mmqWRYEVo74BbxFLeSNwutHEmoAJXUI3SNxsJKuEVtW5soqd9Cb+xX1VsdfP8AYRhhwi+IMpiUIHADQ8qrV/14WTWe6WDFJtMbmY5qp0yeKWGdU4U3VRoTcHdsUqxYCJEhMIrQlx6AfWiO7SyWSkcOixIhNm0YPC59UYp2OmeYy7M5tdAKpPieJuLwxhsBc8a/KivxicBzOB6ffmk2HuqanUla23GBp0I7nbD2wzShNlJkqFJl1MVUk7N1JHkOH0RbShm9QrWj7KZCNBjBRcVBjuB9V5Up7ItFUVoQ4mKEiuqJ7OuqDjy6KdCtWGSM+Ccp4eihMUdruqPJJy8h1Ru+6Jo2KHNrv1WmLMWpGmCl5rlppYKph0oN/wCxVrqVry9lQw7/AL1VSIUx3EeXJcpRuS5JRwN/6iFeAKrjlsUVaRXmsvBdn90fLvLbUIWWvJ6Tiug+PJuy0cLeY8EhnoYY6g3a+S0UtPkLM4rMViPdS2Y/RK40HRi0xREmSDZFS0zatQo/0weK0Xj8PFmtFzv4I4ZpCBi+Xer4U3GjFrW1a1x1rQ8a03ISBhjGd516bz703BERMQy3h0qPRNXgW1Y7g4eWtFS53W+vsjRIBzdaEaLFxNrJhnxAFvLVGwtrKCpdbmhTTsDyqJzksIbiXG3w6V6KmLhLnAGG8UO43/hSg7RQYmZriST4JdAxJ0MlpJoNDy3JgJEpnD3Naczm9Mp9aFFbIYYIsXKB3Rd3QbuhKHjzwcNdei1P4asBMU7zQUt1PqUspNKyeosGiiwTUUXMzA8k7MlZeNkFl+ZjlEohAkL3KQRdGMlqJXi08IQrvC5e4KgGTs+IUNzibgHz3LGTuO5YbWNPeNzvubn3S3aDaBzxQVuaAI3ZvZz/AFItalXUVHkZRwEOj/5cX0F/dQw+paEHiMwGsisAuHWHopYTNHswa34DVPqK0aNB1Y+aaakLwTgHOiQTUOK52YGnVCRO0Ybn1U1FI0bmaN07apVDsWy0NbKyQlM7OqVYtIdnU1sikCT6GTdpwDSlUdLbQl38LHQ8RhM1I8L+wTKU2mgaHMOeR1POip9iTgzVQ8WGjt/RexX5tNClcCYgxPhcD0IB8RqiIERrTQGvKor+3ilBVA03CINQFVAnstL6eRTKOA8U9unRKnyXeprW6fTlmierC1ZITwzUBtr0qiYTbG+hFPqkbZXLEpenFNA/K6lN3ruWpcGGS8DQwg4C9Pu65SkooIPd0K5I2LR8jlZ98OlHLZbPxHzNatoxvxRDZrfHeeSB2a2IdGAjR6w4I4/E/fRo+acY9izWQxDhgQ4bLAD3PF3NIoWejPUztjyAY1jzYJ7OXFXb3uub8NwSlwqL79eaTOme0jNG4OrvvzT+inq+CuiqVsole4aE21H0RBeCOaBm4wqAroLLGhU67LA2IRIbhlq48miqAENtKVcK9Ee+KA490V4jVVma9dxuqoTahbEh6AOBvoajlvVEWBTUX3pvEEN2lW9LjyNvFBzkKHXulxPE0HsmA4g0rGYDXT3VsWITUg6b1TDh8dOKPk4HbPbDYKVPnxJ5LucIS6WRrsfss+ciVNWwmHvnQ/2jn7LcYrs+ZdzYsqMpYACwaOA+fNabBcLhy0BkNgoAL8STqTzUporLKbszS1LyBYDtKyP3T3XjVpsU7DqLIY3hGYCNB7sZnD83IqzCdqhGh0NojbOB3FBxvKOi0x5PYjlre6+c7T4y4upXom+KY1cgG6yzJN74wLr1NQN1E8IVkK5yaHZzZztA2JE3Cy0sxFa0ZRc7gEswXHv6gGHDaW5TlceFFooMuyGOJ3lTk8h7PmuPwXMiuDhTNceI+q6FOdjCblZmeQKDX74rTbXSOfJEH5bHxNvvmlUPDA5oNg4DWlSOio3cVZo0eWKnf1T7veIY5NClCkyTQxTEHSlPJM2bPA6v133KM/pocEUFySBzQ3GjaMsFhHILW8UPimH1cbVBTfDwAAN9lbMwC74bIrgnJ5MJFwKI0ktApzHzUIcpGsOzaa9VoJjEOyflitArodxV0NzCajQ80RkB4bgGYgxQw03AUA+dVoGSLGijbDlanldUF9u6VITVN/2FwjK5tlBv8Tb6pXMWoa6fJNI0yCLb0lmiSEt0wNYovxHKGNiD8w+/RBxYtQ079ERBP+AGmtiCPG3zUIWFOrrYiwHXU8FoepgyR0c5LpIuc2tctLbrrk9hYQ2mgquUfXQrhkSzG0DZruwnh3Bo7pA6bgOKxe0cXO/K06WJ/KOn1QWCSLhHhlwtWpHK58+Slj4ywy79RIG7+Vvikk2wcNRj3z5E0g7/ABM3Oy0OckLOSIoQmr5lwb3fVZJZyboYQU+Urqh3B0Ox0KBc+K43eR0Vc29zQKPLuRXJMaxsyXDxUa6GmvgqJqRcB3a+RSpk6W03HqmMPHHfx+yILAOziC1F72bib/RMHYuCLi/X5b1QKxHUhg9T6kphQV7STlC3GxWEAPBtxceA4JXguzhe6jb/AKn7h0W9k8KMJoAtv/8A05aYxUFb5/B52tqephcfkv2i2hfKkOyZ4JoCQaFp4HkVGQ2ugRgMr8rv0usf3WY22xukPsWEOLrmv6danhUgU5ArEiMRyWKenGTwbIaKcfdyfXZ7EezWEx6Y7KJ28M0rZw480BK4+8DK45m89R0KslcMfNRbu7g5+lNyKjtE9Jwz0UsmGxH9oYhA4b+nRMZnF+zbmaRWhDa89StY3CYcOHQMBe6zbAmqrxrZprZJws54qc1KX1Qc0clZf+HMmBAzfmeanxutHMrDbETr2QgDWy38i3OKqWpCsixfuoVT0mXsLenpolMpCoSHWI1C1800N1WUx+rHh40cPUfYSXao06OJFc3MhgNFn4OKUiuc4V7tuVVbMRi5CwIV723mqdKkaG8hUHaU1rp1sVNm1kxENIbKgaGtyoiLAtVwJ8ERCxSDC0NU0foLJEo8vFj0MW1BYa+qXEvgmgJy+yYO2uYLdm775JfGxmFFqAaO4GyYS2mMpXEidTVNGzFQs1J1DraHcn0GDaqVhbL2xKhQiQFaG08VPUpAEpeSFt1OaZS+X75LOYlMOzwspIrm+W5aCFBysFV01UbIy1KwNM/3ZchoMEkVquWfaTPmbmZHl7tAKWvqdPKt1fiOECNLucLkireVLgDnaiOx+H2RNAC3eP1Ebxwoq5WMWNBbo8ZspG773he8kmjJKUk7r+DBQYFwj5h1BTevDDpFI4OPvVW9hepWJqnTPUi01aA8hKomYQaKnWibsgucQ1rSXHQAVPgAunMCbCP+ZiBhpUMb3nnkdw8yilYJzSRlzCLja5PinMjsfGeA4gsab1NiR0RmE4zDgxAWSwLK3zuu4dd3Fbwz7YoDmnuuGau7pQcNAE6iuDM517mvp8zJSexLa5nuORvmd9K8T6IuUw7tonZwgA0fE4C1Pp7phHmHzDxBhWbx9zULXYXhDIDAAPGl3Hj9FdJQz2ZZajli/qRw7D2wWgNHTjXiefsk20+0QgwzS5cSGj9buP8AY31TLF58NDhmpbvngNS0H3K+T4ziZjxS86CzRua3cB7qMpWaNHTp2/8An9/kHjTLnuLnHM5xqSVEKtr62Cm51FOzcj0NRkhiDoTw5tiPLxG9AOj0XjYyNnWj7TsxtFKTQaHtayMB0B/tv6J5OYQyI0tDqAi9RVfApaZLHAiy+l7Jbf5ssKOb7n8eTvqu2qXJj1dKUfdp/wCB5LbBFjTkjVO7MwAdLFVSM1El3dnGBB/LwcORWkZPE33L10wDqAet0zheGYlrNMx20eIFxhAb3j0VM/CMVpHC46rWTUtBf8cJhppa46EaIc4dDykN7o61ooPQkuDTD4mPZ89ZB8ktxJpyuoCTTQLS4rJGC+maoNw6lK+HEfNLHsq8FTysM9FNSSaAdnJOCYQMVwDiHbwKcPFPImHycMuOdt2girhVpFb862SpuHQi9zntbUjhX0RsMQW/Cxo/9oHyRuznpvyExMcgERXsgvdna1oIYcpdpSp0OiTx8J7alIRhNzOLi4CprqRS4NeKfQZ1u6l9+qMY3NxomuifppOxHJyvZxGjdurfzT2JQNNNSaISYlSXgjciD+XzSMYtiUXrDdeFtV411EKFbPDLF8Vp0DQd3HcnEWYqKKErD/w/NQhxwEJO1Xgzuk2PpSH3R0XL2WfVo/heqVjUfP8AE4RjOpzoPkFbtJhIAhBliwAA9BU+3qnGFyTWDtHkC1b2oON96S4ttEXvIhMabGhe6g60HTevX1JdIx6CzukZmfwOI+I10KG5wcO9laSARz0CObgDITQ6Zjw4Y/SHhz+lBW/RCPbMxgS6I+jjQNDjloNSQLUSKdw7v5WklTcXNmmMtsasbY1jMsyrJPtHOdq81Ft4F6mqTS+Hvd3onW59z8lqJTZxsJgJ1pVxO773BBTEuYhygEDcPmeaaqwKpXb/ANiKaduaK8TT7otTh8MmBDht4d49dwQc7hzYMKrjQe5O/qdyO/D3aaXbEyTBDD/puPwjk7geCZOMHbJ6jlONQNrs/gQgMq74nXPIcERiU5lNBZ1Lf7RxPPgEZOToHw3JvxF9HH5BKXQfie80YwZnE62ufFTcnN5BGK00m/sv71+TDbbYllaIQN3d53T8oPU3PRYkNJNkfjWIGPHc8aOcaCug0HogXxNAFNu2bYJpZ57LW2HzQ8SIrI9hRUVQKNkxDr8lMM9FAPJUw6i4CJAK+HE0Qwd1U2O90UFM+ibGbWuzCDFNa2YTuPAr6ADVfAoMwWuBGoIIX2rZ3E+3gMfxF+osfULRB2jzfi9NRe5djF4QcWIdyOdDrqqIzQ0JrMgmxKSzto4978vIrOQm0dQim5ad7C4/NB4nhLXCoIa7nv681HW092UbvhtfZ7ZcCx2HZ+q9h7N3u5US0+W+Fq6q44s7gsSTPTtDOSwVrRWqNEMDRIG4q5X/APlCU9Mk2HTMUDRUQ4wJ8kFEjEm/7qUNxrQarq8i34D3ReGpVsJipgy9BUm6LhQzUIHDOUcMoZUAu+HnvoOPFc3CrkuPySbahpErnaaOhuY5p5g09inMli/awob8pJe0E0BN9DpzSSg6tErV5NBJSrco3rlXKvoKVXKW2XgNx8mWxCHRpqMzW0JoRe1Gt++aRSeEF8QkAN1LzqBXXXhonmITAJy0IIuebjoPAIuVgdjC7w/3O/8AiD7r0rI7ail5y/p0Z/FITYLDQaijRvp9T9ULs9gYNYzxW5y8zvPyR0rJum4pe6vZtNBz409PCibT78raNFPysA3c/BWb2Ku+yCvUl+DP4q7McrdAb83fQKEy6HKQu0i/E74W/mP0r6BXTmJQZNoc/vvPwsFKn/6iu9fPMbxmJMRTEiGpOg3NG5oUXJo0xgpP5Lj5leMYw+O8uf4NGjfqeaViGSaolsOqsyJDSomy/Dnagh/9NFcchqWHe11K06H3TT8RtowyD2LDd/xAGtG635kr55IxXQogiNpVunK1EPMTBixKuNd7id6PQnp1PcVvdlFd59uC9loRoXU/bmqXNzv5C5V0R1bDd96JR/mVPHFRzclEsO9ShogJtarQy115ChK2LuXDIpoo1Uy1Vlq4Vl0NfUPw1nKwXM4Ot43Xy6Evpn4WtGWLXiPZV03kz/Er9M38M1A5qifZoAjZOBqVWYVXkpryefQAyU5JJtACIcUjUMcR4Cq2PZJNj2H1hvpvY4ebSPmuUrHSoyGEYKIkpCfD+LL3gd5rqCqn4Y5pu0hOdhry0PlVp5FpP1WqMgDuUZRSdmv1nwfLokRxPdaQOYPzU25+Jp0+QC+lnC1JuH0Q2ryD1mujBSco92jHnnlNT0tZOZXAop0huHWjfUrWwpdGQoaVxQv/AKH0jOymysQ0zOa3pVycSuzMNurnOPkPRMmQSiGQ6JHSB6s2I9osGhGVijL+QkXOoFQh/wAOQDIQ6je4f8k02kdSWingx3sUo/Dw/wCRhjjmP/JOv239Sbk7yaygXLxjLLlAJgJGE6I/Nq1pzOOtTw87KGIh8Z4gtOt38q6/fJGOf2EE3ApVx6nTyF0pwPEYcBsWZjuyh5oCbk76NG86BbYqrl4KaknLHb/BoIMiIbA1tmiw+ZJ9Vg9p9uWMcWQKPcO7X8g4n/cSlu1n4hRJmrIYMKEain53Dmdw5BYt5qptmjT09vJdOTz4ji57i5x1J+7BDtHFcpsCBdEoYXroi5z6BDRHVRGbo6NMKuGKNJ/UfRVuYSaK6Z0twogTvspbEoOv2AruyDRfU+KplmXrub77lOI6q45cHjn1VsJihBYjobKCqIYqyOWgVLgr4jlUuGZWVGisIXoYuFOhtX1n8McPIgF50cfay+YSUuXva0auIA8TRffMPkWwILIbRZrQOvE+N1WGEzJ8VLCiN4EPu1Q8KHcoyUb/AIajDYkvkxMgWqiYh1FEcWKqNDslsdMweyEsWRZmAf8ATikjdZ1foFsIMNw31WbfD7LFBwmIX/Jn8LTNaVSQWy3PTWik0A8F41iuEqFN0hbslDhhXigVTWEK6HC4pGFHNcrSqyxcG0ShsS7YCkpGO/I72Q34f0/ooY33/wCxRO2A/wApG/sd7ILYd9JKEeIP/ZVS/TENaHLxUCKvFCh7Pl22OOFsMAtuT4E635aeS+eT88+KavdWmg3N5Ably5aLdUejGCUm+wTsVxgrly4qcJdSMGi5cgFFUSEquwXLlwrJQoF6qMaBqvFy458EuxoAFDsFy5cBhMGXVhYuXJinRAw6rzs1y5AB4YWi8EJerlwrNDsRICJNw66NObyX22PAq3oKLlyp0jzvif3PsG4Uaw+lVc6EuXKL5IyJNavDDXi5A5GU22hBj5SMNWRg3qHaj0WqEoFy5PJ+1BRMSwU2Q1y5SsJMtsvWBcuSMJPKoPhheLkLOYk2qg/5WL/Y72KB2GhVkoXQ/wDYhcuV0/YI0aRkKq5cuUGyiiqP/9k="/>
          <p:cNvSpPr>
            <a:spLocks noChangeAspect="1" noChangeArrowheads="1"/>
          </p:cNvSpPr>
          <p:nvPr/>
        </p:nvSpPr>
        <p:spPr bwMode="auto">
          <a:xfrm>
            <a:off x="460375" y="-525463"/>
            <a:ext cx="2638425"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upload.wikimedia.org/wikipedia/en/3/39/James_Boggs_and_Grace_Lee_Bog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5860"/>
            <a:ext cx="4688132" cy="307854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conversationsthatyouwillneverfinish.files.wordpress.com/2009/09/am_r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267" y="1645860"/>
            <a:ext cx="1954873" cy="30785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s4.mm.bing.net/th?id=I.4716686630126059&amp;pid=1.7&amp;w=97&amp;h=149&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960" y="1645860"/>
            <a:ext cx="2004148" cy="3078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4724400"/>
            <a:ext cx="9143999" cy="2139047"/>
          </a:xfrm>
          <a:prstGeom prst="rect">
            <a:avLst/>
          </a:prstGeom>
          <a:noFill/>
        </p:spPr>
        <p:txBody>
          <a:bodyPr wrap="square" rtlCol="0">
            <a:spAutoFit/>
          </a:bodyPr>
          <a:lstStyle/>
          <a:p>
            <a:r>
              <a:rPr lang="en-US" sz="1900" b="1" dirty="0" smtClean="0"/>
              <a:t>“These urban rebellions heralded the emergence of a new social force inside the Black community itself, the street force of Black youth.  This force is made up of the new generation of Blacks who I the past would have been integrated into the American economy in the traditional Black role of unskilled And menial labor.  Now they have been rendered obsolete by the technological revolutions of automation and cybernation and driven into the military, the prisons </a:t>
            </a:r>
            <a:r>
              <a:rPr lang="en-US" sz="1900" b="1" dirty="0" err="1" smtClean="0"/>
              <a:t>anda</a:t>
            </a:r>
            <a:r>
              <a:rPr lang="en-US" sz="1900" b="1" dirty="0" smtClean="0"/>
              <a:t> the streets.  Outcasts, castaways And castoffs, they are without any future except that which Black Power can create for them.” (1969)</a:t>
            </a:r>
            <a:endParaRPr lang="en-US" sz="1900" b="1" dirty="0"/>
          </a:p>
        </p:txBody>
      </p:sp>
    </p:spTree>
    <p:extLst>
      <p:ext uri="{BB962C8B-B14F-4D97-AF65-F5344CB8AC3E}">
        <p14:creationId xmlns:p14="http://schemas.microsoft.com/office/powerpoint/2010/main" val="3030671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9603"/>
            <a:ext cx="8586390" cy="830997"/>
          </a:xfrm>
          <a:prstGeom prst="rect">
            <a:avLst/>
          </a:prstGeom>
          <a:noFill/>
        </p:spPr>
        <p:txBody>
          <a:bodyPr wrap="none" rtlCol="0">
            <a:spAutoFit/>
          </a:bodyPr>
          <a:lstStyle/>
          <a:p>
            <a:r>
              <a:rPr lang="en-US" sz="4800" b="1" dirty="0" smtClean="0"/>
              <a:t>Youth </a:t>
            </a:r>
            <a:r>
              <a:rPr lang="en-US" sz="4800" b="1" dirty="0" smtClean="0"/>
              <a:t>Street Gangs: The answer?</a:t>
            </a:r>
            <a:endParaRPr lang="en-US" sz="4800" b="1" dirty="0"/>
          </a:p>
        </p:txBody>
      </p:sp>
      <p:pic>
        <p:nvPicPr>
          <p:cNvPr id="9218" name="Picture 2" descr="http://ts3.mm.bing.net/th?id=I.4516163217590286&amp;pid=1.7&amp;w=107&amp;h=154&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27" y="990600"/>
            <a:ext cx="2228658" cy="320760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s3.mm.bing.net/th?id=I.4670189330629150&amp;pid=1.7&amp;w=121&amp;h=149&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832" y="990600"/>
            <a:ext cx="2586450" cy="318496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s1.mm.bing.net/th?id=I.4557141504493532&amp;pid=1.7&amp;w=215&amp;h=154&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74" y="4539372"/>
            <a:ext cx="2731726" cy="195667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ts3.mm.bing.net/th?id=I.4535048174043150&amp;pid=1.7&amp;w=151&amp;h=148&amp;c=7&amp;r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226" y="4343399"/>
            <a:ext cx="2175056" cy="213184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ts2.mm.bing.net/th?id=I.4806163672007341&amp;pid=1.7&amp;w=211&amp;h=143&amp;c=7&amp;rs=1"/>
          <p:cNvPicPr>
            <a:picLocks noChangeAspect="1" noChangeArrowheads="1"/>
          </p:cNvPicPr>
          <p:nvPr/>
        </p:nvPicPr>
        <p:blipFill rotWithShape="1">
          <a:blip r:embed="rId6">
            <a:extLst>
              <a:ext uri="{28A0092B-C50C-407E-A947-70E740481C1C}">
                <a14:useLocalDpi xmlns:a14="http://schemas.microsoft.com/office/drawing/2010/main" val="0"/>
              </a:ext>
            </a:extLst>
          </a:blip>
          <a:srcRect r="30701"/>
          <a:stretch/>
        </p:blipFill>
        <p:spPr bwMode="auto">
          <a:xfrm>
            <a:off x="5417745" y="990600"/>
            <a:ext cx="311665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ts2.mm.bing.net/th?id=I.4592184134862657&amp;pid=1.7&amp;w=194&amp;h=138&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30" y="4198203"/>
            <a:ext cx="3441670" cy="24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44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11" y="76200"/>
            <a:ext cx="9209572" cy="1569660"/>
          </a:xfrm>
          <a:prstGeom prst="rect">
            <a:avLst/>
          </a:prstGeom>
          <a:noFill/>
        </p:spPr>
        <p:txBody>
          <a:bodyPr wrap="none" rtlCol="0">
            <a:spAutoFit/>
          </a:bodyPr>
          <a:lstStyle/>
          <a:p>
            <a:pPr algn="ctr"/>
            <a:r>
              <a:rPr lang="en-US" sz="4800" b="1" dirty="0" smtClean="0"/>
              <a:t>Black Panther </a:t>
            </a:r>
            <a:r>
              <a:rPr lang="en-US" sz="4800" b="1" dirty="0" smtClean="0"/>
              <a:t>Party: Revolutionary </a:t>
            </a:r>
          </a:p>
          <a:p>
            <a:pPr algn="ctr"/>
            <a:r>
              <a:rPr lang="en-US" sz="4800" b="1" dirty="0" smtClean="0"/>
              <a:t>nationalism and the street force</a:t>
            </a:r>
            <a:endParaRPr lang="en-US" sz="4800" b="1" dirty="0"/>
          </a:p>
        </p:txBody>
      </p:sp>
      <p:pic>
        <p:nvPicPr>
          <p:cNvPr id="10242" name="Picture 2" descr="http://ts3.mm.bing.net/th?id=I.4883842465991054&amp;pid=1.7&amp;w=160&amp;h=144&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0" y="1828800"/>
            <a:ext cx="2530989" cy="22778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s4.mm.bing.net/th?id=I.4632720033579895&amp;pid=1.7&amp;w=212&amp;h=144&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12805"/>
            <a:ext cx="347768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ts1.mm.bing.net/th?id=I.4622266082199892&amp;pid=1.7&amp;w=175&amp;h=143&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307730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ts1.mm.bing.net/th?id=I.4848413262676852&amp;pid=1.7&amp;w=218&amp;h=136&amp;c=7&amp;rs=1"/>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a:stretch/>
        </p:blipFill>
        <p:spPr bwMode="auto">
          <a:xfrm>
            <a:off x="3429000" y="4267200"/>
            <a:ext cx="318290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ts4.mm.bing.net/th?id=I.4972666663862683&amp;pid=1.7&amp;w=112&amp;h=151&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1828800" cy="246561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ts4.mm.bing.net/th?id=H.4763351432234827&amp;pid=1.7&amp;w=162&amp;h=132&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712805"/>
            <a:ext cx="2667346" cy="217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44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ts3.mm.bing.net/th?id=I.4952463113913562&amp;pid=1.7&amp;w=128&amp;h=155&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968524"/>
            <a:ext cx="1104106" cy="133700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ts1.mm.bing.net/th?id=I.4693837387792876&amp;pid=1.7&amp;w=129&amp;h=155&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0" y="914400"/>
            <a:ext cx="2765200" cy="332252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ts3.mm.bing.net/th?id=I.4532625802856278&amp;pid=1.7&amp;w=93&amp;h=144&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864849"/>
            <a:ext cx="2209800" cy="3421628"/>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ts3.mm.bing.net/th?id=I.4710531943761706&amp;pid=1.7&amp;w=228&amp;h=149&amp;c=7&amp;rs=1"/>
          <p:cNvPicPr>
            <a:picLocks noChangeAspect="1" noChangeArrowheads="1"/>
          </p:cNvPicPr>
          <p:nvPr/>
        </p:nvPicPr>
        <p:blipFill rotWithShape="1">
          <a:blip r:embed="rId5">
            <a:extLst>
              <a:ext uri="{28A0092B-C50C-407E-A947-70E740481C1C}">
                <a14:useLocalDpi xmlns:a14="http://schemas.microsoft.com/office/drawing/2010/main" val="0"/>
              </a:ext>
            </a:extLst>
          </a:blip>
          <a:srcRect r="67742"/>
          <a:stretch/>
        </p:blipFill>
        <p:spPr bwMode="auto">
          <a:xfrm>
            <a:off x="7924800" y="4389035"/>
            <a:ext cx="1181100" cy="239276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ts1.mm.bing.net/th?id=I.4738874416104748&amp;pid=1.7&amp;w=115&amp;h=155&amp;c=7&amp;r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1099" y="4382454"/>
            <a:ext cx="1821853" cy="2455541"/>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ts3.mm.bing.net/th?id=H.4803775652168694&amp;pid=1.7&amp;w=142&amp;h=147&amp;c=7&amp;r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2952" y="4419600"/>
            <a:ext cx="2243061" cy="2322042"/>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http://ts2.mm.bing.net/th?id=I.4691195983562605&amp;pid=1.7&amp;w=246&amp;h=153&amp;c=7&amp;r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49980"/>
            <a:ext cx="3703151" cy="23031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6253" y="0"/>
            <a:ext cx="8691547" cy="830997"/>
          </a:xfrm>
          <a:prstGeom prst="rect">
            <a:avLst/>
          </a:prstGeom>
          <a:noFill/>
        </p:spPr>
        <p:txBody>
          <a:bodyPr wrap="none" rtlCol="0">
            <a:spAutoFit/>
          </a:bodyPr>
          <a:lstStyle/>
          <a:p>
            <a:r>
              <a:rPr lang="en-US" sz="4800" b="1" dirty="0" smtClean="0"/>
              <a:t>Panthers faced violent repression</a:t>
            </a:r>
            <a:endParaRPr lang="en-US" sz="4800" b="1" dirty="0"/>
          </a:p>
        </p:txBody>
      </p:sp>
      <p:pic>
        <p:nvPicPr>
          <p:cNvPr id="11282" name="Picture 18" descr="http://ts2.mm.bing.net/th?id=I.4574875402503261&amp;pid=1.7&amp;w=104&amp;h=152&amp;c=7&amp;r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887186"/>
            <a:ext cx="2416913" cy="3532414"/>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http://ts1.mm.bing.net/th?id=H.5014362189201936&amp;pid=1.7&amp;w=106&amp;h=146&amp;c=7&amp;rs=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4712" y="942975"/>
            <a:ext cx="1431188" cy="197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4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3304</TotalTime>
  <Words>519</Words>
  <Application>Microsoft Office PowerPoint</Application>
  <PresentationFormat>On-screen Show (4:3)</PresentationFormat>
  <Paragraphs>104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mcworter</dc:creator>
  <cp:lastModifiedBy>mcworter</cp:lastModifiedBy>
  <cp:revision>36</cp:revision>
  <cp:lastPrinted>2012-11-13T14:21:35Z</cp:lastPrinted>
  <dcterms:created xsi:type="dcterms:W3CDTF">2012-11-09T20:42:49Z</dcterms:created>
  <dcterms:modified xsi:type="dcterms:W3CDTF">2012-11-13T14:27:23Z</dcterms:modified>
</cp:coreProperties>
</file>